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56" r:id="rId3"/>
    <p:sldId id="298" r:id="rId4"/>
    <p:sldId id="260" r:id="rId5"/>
    <p:sldId id="261" r:id="rId6"/>
    <p:sldId id="262" r:id="rId7"/>
    <p:sldId id="257" r:id="rId8"/>
    <p:sldId id="263" r:id="rId9"/>
    <p:sldId id="264" r:id="rId10"/>
    <p:sldId id="258" r:id="rId11"/>
    <p:sldId id="259"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9" r:id="rId46"/>
    <p:sldId id="300" r:id="rId47"/>
    <p:sldId id="301" r:id="rId48"/>
    <p:sldId id="302" r:id="rId49"/>
    <p:sldId id="303" r:id="rId50"/>
    <p:sldId id="304" r:id="rId51"/>
    <p:sldId id="305" r:id="rId52"/>
    <p:sldId id="306" r:id="rId5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83A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14" d="100"/>
          <a:sy n="114"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571472" y="2643182"/>
            <a:ext cx="8072494" cy="1470025"/>
          </a:xfrm>
        </p:spPr>
        <p:txBody>
          <a:bodyPr/>
          <a:lstStyle>
            <a:lvl1pPr>
              <a:defRPr>
                <a:effectLst>
                  <a:outerShdw blurRad="38100" dist="38100" dir="2700000" algn="tl">
                    <a:srgbClr val="000000">
                      <a:alpha val="43137"/>
                    </a:srgbClr>
                  </a:outerShdw>
                </a:effectLst>
                <a:latin typeface="Brush Script MT" pitchFamily="66" charset="0"/>
              </a:defRPr>
            </a:lvl1pPr>
          </a:lstStyle>
          <a:p>
            <a:r>
              <a:rPr lang="it-IT"/>
              <a:t>Fare clic per modificare lo stile del titolo dello schema</a:t>
            </a:r>
            <a:endParaRPr lang="it-IT" dirty="0"/>
          </a:p>
        </p:txBody>
      </p:sp>
      <p:sp>
        <p:nvSpPr>
          <p:cNvPr id="3" name="Sottotitolo 2"/>
          <p:cNvSpPr>
            <a:spLocks noGrp="1"/>
          </p:cNvSpPr>
          <p:nvPr>
            <p:ph type="subTitle" idx="1"/>
          </p:nvPr>
        </p:nvSpPr>
        <p:spPr>
          <a:xfrm>
            <a:off x="1428728" y="4786322"/>
            <a:ext cx="6400800" cy="1643074"/>
          </a:xfrm>
        </p:spPr>
        <p:txBody>
          <a:bodyPr/>
          <a:lstStyle>
            <a:lvl1pPr marL="0" indent="0" algn="ctr">
              <a:buNone/>
              <a:defRPr>
                <a:solidFill>
                  <a:schemeClr val="accent6">
                    <a:lumMod val="20000"/>
                    <a:lumOff val="80000"/>
                  </a:schemeClr>
                </a:solidFill>
                <a:effectLst>
                  <a:outerShdw blurRad="38100" dist="38100" dir="2700000" algn="tl">
                    <a:srgbClr val="000000">
                      <a:alpha val="43137"/>
                    </a:srgbClr>
                  </a:outerShdw>
                </a:effectLst>
                <a:latin typeface="Brush Script MT" pitchFamily="66"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it-IT"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02C5C65-B089-4558-AA1E-DAD32D98FEC8}" type="datetimeFigureOut">
              <a:rPr lang="it-IT" smtClean="0"/>
              <a:t>06/09/2019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7579A9-3F0B-4AB2-953F-9E9A972D2207}"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643182"/>
            <a:ext cx="2057400" cy="3482981"/>
          </a:xfrm>
        </p:spPr>
        <p:txBody>
          <a:bodyPr vert="eaVert"/>
          <a:lstStyle/>
          <a:p>
            <a:r>
              <a:rPr lang="it-IT"/>
              <a:t>Fare clic per modificare lo stile del titolo dello schema</a:t>
            </a:r>
          </a:p>
        </p:txBody>
      </p:sp>
      <p:sp>
        <p:nvSpPr>
          <p:cNvPr id="3" name="Segnaposto testo verticale 2"/>
          <p:cNvSpPr>
            <a:spLocks noGrp="1"/>
          </p:cNvSpPr>
          <p:nvPr>
            <p:ph type="body" orient="vert" idx="1"/>
          </p:nvPr>
        </p:nvSpPr>
        <p:spPr>
          <a:xfrm>
            <a:off x="457200" y="2643182"/>
            <a:ext cx="6019800" cy="3482981"/>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
        <p:nvSpPr>
          <p:cNvPr id="4" name="Segnaposto data 3"/>
          <p:cNvSpPr>
            <a:spLocks noGrp="1"/>
          </p:cNvSpPr>
          <p:nvPr>
            <p:ph type="dt" sz="half" idx="10"/>
          </p:nvPr>
        </p:nvSpPr>
        <p:spPr/>
        <p:txBody>
          <a:bodyPr/>
          <a:lstStyle/>
          <a:p>
            <a:fld id="{A02C5C65-B089-4558-AA1E-DAD32D98FEC8}" type="datetimeFigureOut">
              <a:rPr lang="it-IT" smtClean="0"/>
              <a:t>06/09/2019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7579A9-3F0B-4AB2-953F-9E9A972D2207}"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A02C5C65-B089-4558-AA1E-DAD32D98FEC8}" type="datetimeFigureOut">
              <a:rPr lang="it-IT" smtClean="0"/>
              <a:t>06/09/2019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7579A9-3F0B-4AB2-953F-9E9A972D2207}"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none"/>
            </a:lvl1pPr>
          </a:lstStyle>
          <a:p>
            <a:r>
              <a:rPr lang="it-IT"/>
              <a:t>Fare clic per modificare lo stile del titolo dello schema</a:t>
            </a:r>
            <a:endParaRPr lang="it-IT" dirty="0"/>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A02C5C65-B089-4558-AA1E-DAD32D98FEC8}" type="datetimeFigureOut">
              <a:rPr lang="it-IT" smtClean="0"/>
              <a:t>06/09/2019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A7579A9-3F0B-4AB2-953F-9E9A972D2207}"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contenuto 2"/>
          <p:cNvSpPr>
            <a:spLocks noGrp="1"/>
          </p:cNvSpPr>
          <p:nvPr>
            <p:ph sz="half" idx="1"/>
          </p:nvPr>
        </p:nvSpPr>
        <p:spPr>
          <a:xfrm>
            <a:off x="457200" y="2643182"/>
            <a:ext cx="4038600" cy="34829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2643182"/>
            <a:ext cx="4038600" cy="34829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A02C5C65-B089-4558-AA1E-DAD32D98FEC8}" type="datetimeFigureOut">
              <a:rPr lang="it-IT" smtClean="0"/>
              <a:t>06/09/2019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A7579A9-3F0B-4AB2-953F-9E9A972D2207}"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 dello schema</a:t>
            </a:r>
          </a:p>
        </p:txBody>
      </p:sp>
      <p:sp>
        <p:nvSpPr>
          <p:cNvPr id="3" name="Segnaposto testo 2"/>
          <p:cNvSpPr>
            <a:spLocks noGrp="1"/>
          </p:cNvSpPr>
          <p:nvPr>
            <p:ph type="body" idx="1"/>
          </p:nvPr>
        </p:nvSpPr>
        <p:spPr>
          <a:xfrm>
            <a:off x="457200" y="2678121"/>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457200" y="3317883"/>
            <a:ext cx="4040188" cy="29686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2678121"/>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4645025" y="3317883"/>
            <a:ext cx="4041775" cy="29686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A02C5C65-B089-4558-AA1E-DAD32D98FEC8}" type="datetimeFigureOut">
              <a:rPr lang="it-IT" smtClean="0"/>
              <a:t>06/09/2019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A7579A9-3F0B-4AB2-953F-9E9A972D2207}"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 dello schema</a:t>
            </a:r>
          </a:p>
        </p:txBody>
      </p:sp>
      <p:sp>
        <p:nvSpPr>
          <p:cNvPr id="3" name="Segnaposto data 2"/>
          <p:cNvSpPr>
            <a:spLocks noGrp="1"/>
          </p:cNvSpPr>
          <p:nvPr>
            <p:ph type="dt" sz="half" idx="10"/>
          </p:nvPr>
        </p:nvSpPr>
        <p:spPr/>
        <p:txBody>
          <a:bodyPr/>
          <a:lstStyle/>
          <a:p>
            <a:fld id="{A02C5C65-B089-4558-AA1E-DAD32D98FEC8}" type="datetimeFigureOut">
              <a:rPr lang="it-IT" smtClean="0"/>
              <a:t>06/09/2019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A7579A9-3F0B-4AB2-953F-9E9A972D2207}"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02C5C65-B089-4558-AA1E-DAD32D98FEC8}" type="datetimeFigureOut">
              <a:rPr lang="it-IT" smtClean="0"/>
              <a:t>06/09/2019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A7579A9-3F0B-4AB2-953F-9E9A972D2207}"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584182"/>
          </a:xfrm>
        </p:spPr>
        <p:txBody>
          <a:bodyPr anchor="b"/>
          <a:lstStyle>
            <a:lvl1pPr algn="l">
              <a:defRPr sz="2000" b="1"/>
            </a:lvl1pPr>
          </a:lstStyle>
          <a:p>
            <a:r>
              <a:rPr lang="it-IT"/>
              <a:t>Fare clic per modificare lo stile del titolo dello schema</a:t>
            </a:r>
            <a:endParaRPr lang="it-IT" dirty="0"/>
          </a:p>
        </p:txBody>
      </p:sp>
      <p:sp>
        <p:nvSpPr>
          <p:cNvPr id="3" name="Segnaposto contenuto 2"/>
          <p:cNvSpPr>
            <a:spLocks noGrp="1"/>
          </p:cNvSpPr>
          <p:nvPr>
            <p:ph idx="1"/>
          </p:nvPr>
        </p:nvSpPr>
        <p:spPr>
          <a:xfrm>
            <a:off x="3575050" y="2643182"/>
            <a:ext cx="5111750" cy="348298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2643182"/>
            <a:ext cx="3008313" cy="348298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A02C5C65-B089-4558-AA1E-DAD32D98FEC8}" type="datetimeFigureOut">
              <a:rPr lang="it-IT" smtClean="0"/>
              <a:t>06/09/2019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A7579A9-3F0B-4AB2-953F-9E9A972D2207}"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 dello schema</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A02C5C65-B089-4558-AA1E-DAD32D98FEC8}" type="datetimeFigureOut">
              <a:rPr lang="it-IT" smtClean="0"/>
              <a:t>06/09/2019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A7579A9-3F0B-4AB2-953F-9E9A972D2207}"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983A10"/>
            </a:gs>
            <a:gs pos="20000">
              <a:srgbClr val="D49E6C"/>
            </a:gs>
            <a:gs pos="50000">
              <a:srgbClr val="A65528">
                <a:alpha val="50000"/>
              </a:srgbClr>
            </a:gs>
            <a:gs pos="72000">
              <a:srgbClr val="663012"/>
            </a:gs>
          </a:gsLst>
          <a:lin ang="5400000" scaled="1"/>
          <a:tileRect/>
        </a:gradFill>
        <a:effectLst/>
      </p:bgPr>
    </p:bg>
    <p:spTree>
      <p:nvGrpSpPr>
        <p:cNvPr id="1" name=""/>
        <p:cNvGrpSpPr/>
        <p:nvPr/>
      </p:nvGrpSpPr>
      <p:grpSpPr>
        <a:xfrm>
          <a:off x="0" y="0"/>
          <a:ext cx="0" cy="0"/>
          <a:chOff x="0" y="0"/>
          <a:chExt cx="0" cy="0"/>
        </a:xfrm>
      </p:grpSpPr>
      <p:pic>
        <p:nvPicPr>
          <p:cNvPr id="2058" name="Picture 10" descr="C:\Users\ester_mvp\Pictures\Raccolta multimediale Microsoft\j0341509.jpg"/>
          <p:cNvPicPr>
            <a:picLocks noChangeAspect="1" noChangeArrowheads="1"/>
          </p:cNvPicPr>
          <p:nvPr userDrawn="1"/>
        </p:nvPicPr>
        <p:blipFill>
          <a:blip r:embed="rId13">
            <a:lum contrast="-10000"/>
          </a:blip>
          <a:srcRect/>
          <a:stretch>
            <a:fillRect/>
          </a:stretch>
        </p:blipFill>
        <p:spPr bwMode="auto">
          <a:xfrm>
            <a:off x="714412" y="928670"/>
            <a:ext cx="9144000" cy="150019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 name="Segnaposto titolo 1"/>
          <p:cNvSpPr>
            <a:spLocks noGrp="1"/>
          </p:cNvSpPr>
          <p:nvPr>
            <p:ph type="title"/>
          </p:nvPr>
        </p:nvSpPr>
        <p:spPr>
          <a:xfrm>
            <a:off x="457200" y="274638"/>
            <a:ext cx="8229600" cy="582594"/>
          </a:xfrm>
          <a:prstGeom prst="rect">
            <a:avLst/>
          </a:prstGeom>
        </p:spPr>
        <p:txBody>
          <a:bodyPr vert="horz" lIns="91440" tIns="45720" rIns="91440" bIns="45720" rtlCol="0" anchor="ctr">
            <a:normAutofit/>
          </a:bodyPr>
          <a:lstStyle/>
          <a:p>
            <a:r>
              <a:rPr lang="it-IT" dirty="0"/>
              <a:t>Fare clic per modificare lo stile del titolo</a:t>
            </a:r>
          </a:p>
        </p:txBody>
      </p:sp>
      <p:sp>
        <p:nvSpPr>
          <p:cNvPr id="3" name="Segnaposto testo 2"/>
          <p:cNvSpPr>
            <a:spLocks noGrp="1"/>
          </p:cNvSpPr>
          <p:nvPr>
            <p:ph type="body" idx="1"/>
          </p:nvPr>
        </p:nvSpPr>
        <p:spPr>
          <a:xfrm>
            <a:off x="457200" y="2643182"/>
            <a:ext cx="8229600" cy="3482981"/>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accent6">
                    <a:lumMod val="20000"/>
                    <a:lumOff val="80000"/>
                  </a:schemeClr>
                </a:solidFill>
                <a:effectLst>
                  <a:outerShdw blurRad="38100" dist="38100" dir="2700000" algn="tl">
                    <a:srgbClr val="000000">
                      <a:alpha val="43137"/>
                    </a:srgbClr>
                  </a:outerShdw>
                </a:effectLst>
                <a:latin typeface="Brush Script MT" pitchFamily="66" charset="0"/>
              </a:defRPr>
            </a:lvl1pPr>
          </a:lstStyle>
          <a:p>
            <a:fld id="{A02C5C65-B089-4558-AA1E-DAD32D98FEC8}" type="datetimeFigureOut">
              <a:rPr lang="it-IT" smtClean="0"/>
              <a:pPr/>
              <a:t>06/09/2019</a:t>
            </a:fld>
            <a:endParaRPr lang="it-IT" dirty="0"/>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accent6">
                    <a:lumMod val="20000"/>
                    <a:lumOff val="80000"/>
                  </a:schemeClr>
                </a:solidFill>
                <a:effectLst>
                  <a:outerShdw blurRad="38100" dist="38100" dir="2700000" algn="tl">
                    <a:srgbClr val="000000">
                      <a:alpha val="43137"/>
                    </a:srgbClr>
                  </a:outerShdw>
                </a:effectLst>
                <a:latin typeface="Brush Script MT" pitchFamily="66" charset="0"/>
              </a:defRPr>
            </a:lvl1pPr>
          </a:lstStyle>
          <a:p>
            <a:endParaRPr lang="it-IT" dirty="0"/>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accent6">
                    <a:lumMod val="20000"/>
                    <a:lumOff val="80000"/>
                  </a:schemeClr>
                </a:solidFill>
                <a:effectLst>
                  <a:outerShdw blurRad="38100" dist="38100" dir="2700000" algn="tl">
                    <a:srgbClr val="000000">
                      <a:alpha val="43137"/>
                    </a:srgbClr>
                  </a:outerShdw>
                </a:effectLst>
                <a:latin typeface="Brush Script MT" pitchFamily="66" charset="0"/>
              </a:defRPr>
            </a:lvl1pPr>
          </a:lstStyle>
          <a:p>
            <a:fld id="{5A7579A9-3F0B-4AB2-953F-9E9A972D2207}"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Brush Script MT" pitchFamily="66"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accent6">
              <a:lumMod val="20000"/>
              <a:lumOff val="80000"/>
            </a:schemeClr>
          </a:solidFill>
          <a:effectLst>
            <a:outerShdw blurRad="38100" dist="38100" dir="2700000" algn="tl">
              <a:srgbClr val="000000">
                <a:alpha val="43137"/>
              </a:srgbClr>
            </a:outerShdw>
          </a:effectLst>
          <a:latin typeface="Brush Script MT" pitchFamily="66"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accent6">
              <a:lumMod val="20000"/>
              <a:lumOff val="80000"/>
            </a:schemeClr>
          </a:solidFill>
          <a:effectLst>
            <a:outerShdw blurRad="38100" dist="38100" dir="2700000" algn="tl">
              <a:srgbClr val="000000">
                <a:alpha val="43137"/>
              </a:srgbClr>
            </a:outerShdw>
          </a:effectLst>
          <a:latin typeface="Brush Script MT" pitchFamily="66"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accent6">
              <a:lumMod val="20000"/>
              <a:lumOff val="80000"/>
            </a:schemeClr>
          </a:solidFill>
          <a:effectLst>
            <a:outerShdw blurRad="38100" dist="38100" dir="2700000" algn="tl">
              <a:srgbClr val="000000">
                <a:alpha val="43137"/>
              </a:srgbClr>
            </a:outerShdw>
          </a:effectLst>
          <a:latin typeface="Brush Script MT" pitchFamily="66"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accent6">
              <a:lumMod val="20000"/>
              <a:lumOff val="80000"/>
            </a:schemeClr>
          </a:solidFill>
          <a:effectLst>
            <a:outerShdw blurRad="38100" dist="38100" dir="2700000" algn="tl">
              <a:srgbClr val="000000">
                <a:alpha val="43137"/>
              </a:srgbClr>
            </a:outerShdw>
          </a:effectLst>
          <a:latin typeface="Brush Script MT" pitchFamily="66"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accent6">
              <a:lumMod val="20000"/>
              <a:lumOff val="80000"/>
            </a:schemeClr>
          </a:solidFill>
          <a:effectLst>
            <a:outerShdw blurRad="38100" dist="38100" dir="2700000" algn="tl">
              <a:srgbClr val="000000">
                <a:alpha val="43137"/>
              </a:srgbClr>
            </a:outerShdw>
          </a:effectLst>
          <a:latin typeface="Brush Script MT" pitchFamily="66"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jpeg"/></Relationships>
</file>

<file path=ppt/slides/_rels/slide2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latin typeface="Arial" panose="020B0604020202020204" pitchFamily="34" charset="0"/>
                <a:cs typeface="Arial" panose="020B0604020202020204" pitchFamily="34" charset="0"/>
              </a:rPr>
              <a:t>IL METODO DI STUDIO </a:t>
            </a:r>
            <a:endParaRPr lang="it-IT" dirty="0"/>
          </a:p>
        </p:txBody>
      </p:sp>
      <p:sp>
        <p:nvSpPr>
          <p:cNvPr id="3" name="Sottotitolo 2"/>
          <p:cNvSpPr>
            <a:spLocks noGrp="1"/>
          </p:cNvSpPr>
          <p:nvPr>
            <p:ph type="subTitle" idx="1"/>
          </p:nvPr>
        </p:nvSpPr>
        <p:spPr>
          <a:xfrm>
            <a:off x="1371600" y="3933056"/>
            <a:ext cx="6400800" cy="874926"/>
          </a:xfrm>
        </p:spPr>
        <p:txBody>
          <a:bodyPr/>
          <a:lstStyle/>
          <a:p>
            <a:r>
              <a:rPr lang="it-IT" dirty="0">
                <a:latin typeface="Arial" panose="020B0604020202020204" pitchFamily="34" charset="0"/>
                <a:cs typeface="Arial" panose="020B0604020202020204" pitchFamily="34" charset="0"/>
              </a:rPr>
              <a:t>QUESTO SCONOSCIUTO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1. LA MOTIVAZIONE</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482981"/>
          </a:xfrm>
        </p:spPr>
        <p:txBody>
          <a:bodyPr/>
          <a:lstStyle/>
          <a:p>
            <a:pPr marL="0" indent="0">
              <a:buNone/>
            </a:pPr>
            <a:r>
              <a:rPr lang="it-IT" sz="2800" dirty="0">
                <a:latin typeface="Arial" panose="020B0604020202020204" pitchFamily="34" charset="0"/>
                <a:cs typeface="Arial" panose="020B0604020202020204" pitchFamily="34" charset="0"/>
              </a:rPr>
              <a:t>“</a:t>
            </a:r>
            <a:r>
              <a:rPr lang="it-IT" sz="2800" dirty="0">
                <a:solidFill>
                  <a:srgbClr val="FF0000"/>
                </a:solidFill>
                <a:latin typeface="Arial" panose="020B0604020202020204" pitchFamily="34" charset="0"/>
                <a:cs typeface="Arial" panose="020B0604020202020204" pitchFamily="34" charset="0"/>
              </a:rPr>
              <a:t>DOVE VIEN MENO L’INTERESSE, </a:t>
            </a:r>
          </a:p>
          <a:p>
            <a:pPr marL="0" indent="0">
              <a:buNone/>
            </a:pPr>
            <a:r>
              <a:rPr lang="it-IT" sz="2800" dirty="0">
                <a:solidFill>
                  <a:srgbClr val="FF0000"/>
                </a:solidFill>
                <a:latin typeface="Arial" panose="020B0604020202020204" pitchFamily="34" charset="0"/>
                <a:cs typeface="Arial" panose="020B0604020202020204" pitchFamily="34" charset="0"/>
              </a:rPr>
              <a:t>VIEN MENO ANCHE LA MEMORIA</a:t>
            </a:r>
            <a:r>
              <a:rPr lang="it-IT" sz="2800" dirty="0">
                <a:latin typeface="Arial" panose="020B0604020202020204" pitchFamily="34" charset="0"/>
                <a:cs typeface="Arial" panose="020B0604020202020204" pitchFamily="34" charset="0"/>
              </a:rPr>
              <a:t>” </a:t>
            </a:r>
          </a:p>
          <a:p>
            <a:pPr marL="0" indent="0">
              <a:buNone/>
            </a:pPr>
            <a:r>
              <a:rPr lang="it-IT" sz="2800" dirty="0">
                <a:latin typeface="Arial" panose="020B0604020202020204" pitchFamily="34" charset="0"/>
                <a:cs typeface="Arial" panose="020B0604020202020204" pitchFamily="34" charset="0"/>
              </a:rPr>
              <a:t>Johann Wolfgang Goethe</a:t>
            </a:r>
          </a:p>
          <a:p>
            <a:pPr marL="0" indent="0" algn="ctr">
              <a:buNone/>
            </a:pPr>
            <a:endParaRPr lang="it-IT" dirty="0">
              <a:latin typeface="Arial" panose="020B0604020202020204" pitchFamily="34" charset="0"/>
              <a:cs typeface="Arial" panose="020B0604020202020204" pitchFamily="34" charset="0"/>
            </a:endParaRPr>
          </a:p>
          <a:p>
            <a:pPr marL="0" indent="0" algn="ctr">
              <a:buNone/>
            </a:pPr>
            <a:endParaRPr lang="it-IT" dirty="0">
              <a:latin typeface="Arial" panose="020B0604020202020204" pitchFamily="34" charset="0"/>
              <a:cs typeface="Arial" panose="020B0604020202020204" pitchFamily="34" charset="0"/>
            </a:endParaRPr>
          </a:p>
        </p:txBody>
      </p:sp>
      <p:pic>
        <p:nvPicPr>
          <p:cNvPr id="4" name="Immagine 3">
            <a:extLst>
              <a:ext uri="{FF2B5EF4-FFF2-40B4-BE49-F238E27FC236}">
                <a16:creationId xmlns:a16="http://schemas.microsoft.com/office/drawing/2014/main" id="{F3CE41F3-16AA-4094-A872-BE92AAA53E37}"/>
              </a:ext>
            </a:extLst>
          </p:cNvPr>
          <p:cNvPicPr>
            <a:picLocks noChangeAspect="1"/>
          </p:cNvPicPr>
          <p:nvPr/>
        </p:nvPicPr>
        <p:blipFill>
          <a:blip r:embed="rId2"/>
          <a:stretch>
            <a:fillRect/>
          </a:stretch>
        </p:blipFill>
        <p:spPr>
          <a:xfrm>
            <a:off x="5076056" y="3883540"/>
            <a:ext cx="3422064" cy="2277228"/>
          </a:xfrm>
          <a:prstGeom prst="rect">
            <a:avLst/>
          </a:prstGeom>
        </p:spPr>
      </p:pic>
    </p:spTree>
    <p:extLst>
      <p:ext uri="{BB962C8B-B14F-4D97-AF65-F5344CB8AC3E}">
        <p14:creationId xmlns:p14="http://schemas.microsoft.com/office/powerpoint/2010/main" val="2724286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LA MOTIVAZIONE E’….</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482981"/>
          </a:xfrm>
        </p:spPr>
        <p:txBody>
          <a:bodyPr>
            <a:normAutofit lnSpcReduction="10000"/>
          </a:bodyPr>
          <a:lstStyle/>
          <a:p>
            <a:pPr marL="0" indent="0" algn="ctr">
              <a:buNone/>
            </a:pPr>
            <a:endParaRPr lang="it-IT" dirty="0">
              <a:latin typeface="Arial" panose="020B0604020202020204" pitchFamily="34" charset="0"/>
              <a:cs typeface="Arial" panose="020B0604020202020204" pitchFamily="34" charset="0"/>
            </a:endParaRPr>
          </a:p>
          <a:p>
            <a:pPr marL="0" indent="0" algn="just">
              <a:buNone/>
            </a:pPr>
            <a:r>
              <a:rPr lang="it-IT" dirty="0">
                <a:latin typeface="Arial" panose="020B0604020202020204" pitchFamily="34" charset="0"/>
                <a:cs typeface="Arial" panose="020B0604020202020204" pitchFamily="34" charset="0"/>
              </a:rPr>
              <a:t>Per motivazione intendiamo tutto ciò che spinge l’essere umano a perseguire determinati scopi. </a:t>
            </a:r>
          </a:p>
          <a:p>
            <a:pPr marL="0" indent="0" algn="just">
              <a:buNone/>
            </a:pPr>
            <a:r>
              <a:rPr lang="it-IT" dirty="0">
                <a:latin typeface="Arial" panose="020B0604020202020204" pitchFamily="34" charset="0"/>
                <a:cs typeface="Arial" panose="020B0604020202020204" pitchFamily="34" charset="0"/>
              </a:rPr>
              <a:t>La motivazione quindi </a:t>
            </a:r>
            <a:r>
              <a:rPr lang="it-IT" b="1" dirty="0">
                <a:solidFill>
                  <a:srgbClr val="FF0000"/>
                </a:solidFill>
                <a:latin typeface="Arial" panose="020B0604020202020204" pitchFamily="34" charset="0"/>
                <a:cs typeface="Arial" panose="020B0604020202020204" pitchFamily="34" charset="0"/>
              </a:rPr>
              <a:t>è il perché delle azioni</a:t>
            </a:r>
            <a:r>
              <a:rPr lang="it-IT" dirty="0">
                <a:latin typeface="Arial" panose="020B0604020202020204" pitchFamily="34" charset="0"/>
                <a:cs typeface="Arial" panose="020B0604020202020204" pitchFamily="34" charset="0"/>
              </a:rPr>
              <a:t>, il fine che spinge l’uomo ad impegnarsi per soddisfare i propri bisogni.</a:t>
            </a:r>
          </a:p>
        </p:txBody>
      </p:sp>
    </p:spTree>
    <p:extLst>
      <p:ext uri="{BB962C8B-B14F-4D97-AF65-F5344CB8AC3E}">
        <p14:creationId xmlns:p14="http://schemas.microsoft.com/office/powerpoint/2010/main" val="1257000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LA MOTIVAZIONE ….</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482981"/>
          </a:xfrm>
        </p:spPr>
        <p:txBody>
          <a:bodyPr>
            <a:normAutofit/>
          </a:bodyPr>
          <a:lstStyle/>
          <a:p>
            <a:pPr marL="0" indent="0" algn="ctr">
              <a:buNone/>
            </a:pPr>
            <a:endParaRPr lang="it-IT" dirty="0">
              <a:latin typeface="Arial" panose="020B0604020202020204" pitchFamily="34" charset="0"/>
              <a:cs typeface="Arial" panose="020B0604020202020204" pitchFamily="34" charset="0"/>
            </a:endParaRPr>
          </a:p>
          <a:p>
            <a:pPr marL="0" indent="0" algn="just">
              <a:buNone/>
            </a:pPr>
            <a:r>
              <a:rPr lang="it-IT" b="1" dirty="0">
                <a:solidFill>
                  <a:schemeClr val="tx1"/>
                </a:solidFill>
                <a:latin typeface="Arial" panose="020B0604020202020204" pitchFamily="34" charset="0"/>
                <a:cs typeface="Arial" panose="020B0604020202020204" pitchFamily="34" charset="0"/>
              </a:rPr>
              <a:t>… può essere PERSA…. ma anche RITROVATA</a:t>
            </a:r>
          </a:p>
          <a:p>
            <a:pPr marL="0" indent="0" algn="just">
              <a:buNone/>
            </a:pPr>
            <a:r>
              <a:rPr lang="it-IT" dirty="0">
                <a:latin typeface="Arial" panose="020B0604020202020204" pitchFamily="34" charset="0"/>
                <a:cs typeface="Arial" panose="020B0604020202020204" pitchFamily="34" charset="0"/>
              </a:rPr>
              <a:t>Come ritrovare la Motivazione?</a:t>
            </a:r>
          </a:p>
          <a:p>
            <a:pPr marL="0" indent="0" algn="just">
              <a:buNone/>
            </a:pPr>
            <a:r>
              <a:rPr lang="it-IT" dirty="0">
                <a:latin typeface="Arial" panose="020B0604020202020204" pitchFamily="34" charset="0"/>
                <a:cs typeface="Arial" panose="020B0604020202020204" pitchFamily="34" charset="0"/>
              </a:rPr>
              <a:t>Rendendo lo studente </a:t>
            </a:r>
            <a:r>
              <a:rPr lang="it-IT" b="1" dirty="0">
                <a:solidFill>
                  <a:srgbClr val="FF0000"/>
                </a:solidFill>
                <a:latin typeface="Arial" panose="020B0604020202020204" pitchFamily="34" charset="0"/>
                <a:cs typeface="Arial" panose="020B0604020202020204" pitchFamily="34" charset="0"/>
              </a:rPr>
              <a:t>protagonista del proprio processo di apprendimento</a:t>
            </a:r>
          </a:p>
          <a:p>
            <a:pPr marL="0" indent="0" algn="just">
              <a:buNone/>
            </a:pPr>
            <a:endParaRPr lang="it-IT" dirty="0">
              <a:latin typeface="Arial" panose="020B0604020202020204" pitchFamily="34" charset="0"/>
              <a:cs typeface="Arial" panose="020B0604020202020204" pitchFamily="34" charset="0"/>
            </a:endParaRPr>
          </a:p>
          <a:p>
            <a:pPr marL="0" indent="0" algn="just">
              <a:buNone/>
            </a:pP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40194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2. AUTOSTIMA</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482981"/>
          </a:xfrm>
        </p:spPr>
        <p:txBody>
          <a:bodyPr/>
          <a:lstStyle/>
          <a:p>
            <a:pPr marL="0" indent="0">
              <a:buNone/>
            </a:pPr>
            <a:r>
              <a:rPr lang="it-IT" sz="2800" dirty="0">
                <a:latin typeface="Arial" panose="020B0604020202020204" pitchFamily="34" charset="0"/>
                <a:cs typeface="Arial" panose="020B0604020202020204" pitchFamily="34" charset="0"/>
              </a:rPr>
              <a:t>“</a:t>
            </a:r>
            <a:r>
              <a:rPr lang="it-IT" sz="2800" dirty="0">
                <a:solidFill>
                  <a:srgbClr val="FF0000"/>
                </a:solidFill>
                <a:latin typeface="Arial" panose="020B0604020202020204" pitchFamily="34" charset="0"/>
                <a:cs typeface="Arial" panose="020B0604020202020204" pitchFamily="34" charset="0"/>
              </a:rPr>
              <a:t>CHE TU PENSI DI FARCELA OPPURE DI NON FARCELA, HAI RAGIONE” </a:t>
            </a:r>
          </a:p>
          <a:p>
            <a:pPr marL="0" indent="0">
              <a:buNone/>
            </a:pPr>
            <a:r>
              <a:rPr lang="it-IT" sz="2800" dirty="0">
                <a:solidFill>
                  <a:schemeClr val="bg1"/>
                </a:solidFill>
                <a:latin typeface="Arial" panose="020B0604020202020204" pitchFamily="34" charset="0"/>
                <a:cs typeface="Arial" panose="020B0604020202020204" pitchFamily="34" charset="0"/>
              </a:rPr>
              <a:t>Henry Ford</a:t>
            </a:r>
            <a:endParaRPr lang="it-IT" dirty="0">
              <a:latin typeface="Arial" panose="020B0604020202020204" pitchFamily="34" charset="0"/>
              <a:cs typeface="Arial" panose="020B0604020202020204" pitchFamily="34" charset="0"/>
            </a:endParaRPr>
          </a:p>
          <a:p>
            <a:pPr marL="0" indent="0" algn="ctr">
              <a:buNone/>
            </a:pPr>
            <a:endParaRPr lang="it-IT" dirty="0">
              <a:latin typeface="Arial" panose="020B0604020202020204" pitchFamily="34" charset="0"/>
              <a:cs typeface="Arial" panose="020B0604020202020204" pitchFamily="34" charset="0"/>
            </a:endParaRPr>
          </a:p>
        </p:txBody>
      </p:sp>
      <p:pic>
        <p:nvPicPr>
          <p:cNvPr id="5" name="Immagine 4">
            <a:extLst>
              <a:ext uri="{FF2B5EF4-FFF2-40B4-BE49-F238E27FC236}">
                <a16:creationId xmlns:a16="http://schemas.microsoft.com/office/drawing/2014/main" id="{382CF008-15DD-4D3A-B3F3-9F03A5223A15}"/>
              </a:ext>
            </a:extLst>
          </p:cNvPr>
          <p:cNvPicPr>
            <a:picLocks noChangeAspect="1"/>
          </p:cNvPicPr>
          <p:nvPr/>
        </p:nvPicPr>
        <p:blipFill>
          <a:blip r:embed="rId2"/>
          <a:stretch>
            <a:fillRect/>
          </a:stretch>
        </p:blipFill>
        <p:spPr>
          <a:xfrm>
            <a:off x="4382517" y="3789040"/>
            <a:ext cx="4287448" cy="2853102"/>
          </a:xfrm>
          <a:prstGeom prst="rect">
            <a:avLst/>
          </a:prstGeom>
        </p:spPr>
      </p:pic>
    </p:spTree>
    <p:extLst>
      <p:ext uri="{BB962C8B-B14F-4D97-AF65-F5344CB8AC3E}">
        <p14:creationId xmlns:p14="http://schemas.microsoft.com/office/powerpoint/2010/main" val="2828485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L’ AUTOSTIMA E’….</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852936"/>
            <a:ext cx="8568952" cy="3888432"/>
          </a:xfrm>
        </p:spPr>
        <p:txBody>
          <a:bodyPr>
            <a:noAutofit/>
          </a:bodyPr>
          <a:lstStyle/>
          <a:p>
            <a:pPr marL="0" indent="0" algn="ctr">
              <a:buNone/>
            </a:pPr>
            <a:r>
              <a:rPr lang="it-IT" sz="2800" b="1" dirty="0">
                <a:solidFill>
                  <a:srgbClr val="FF0000"/>
                </a:solidFill>
                <a:latin typeface="Arial" panose="020B0604020202020204" pitchFamily="34" charset="0"/>
                <a:cs typeface="Arial" panose="020B0604020202020204" pitchFamily="34" charset="0"/>
              </a:rPr>
              <a:t>L’INSIEME DI CONVINZIONE CHE L’INDIVIDUO HA DI SE STESSO E DELLE PROPRIE CAPACITÀ E COMPETENZE.</a:t>
            </a:r>
          </a:p>
          <a:p>
            <a:pPr algn="just">
              <a:buFont typeface="Wingdings" panose="05000000000000000000" pitchFamily="2" charset="2"/>
              <a:buChar char="v"/>
            </a:pPr>
            <a:r>
              <a:rPr lang="it-IT" sz="2800" dirty="0">
                <a:latin typeface="Arial" panose="020B0604020202020204" pitchFamily="34" charset="0"/>
                <a:cs typeface="Arial" panose="020B0604020202020204" pitchFamily="34" charset="0"/>
              </a:rPr>
              <a:t>L’autostima può INFLUENZARE le CAPACITA’ delle persone, non le riflette necessariamente.</a:t>
            </a:r>
          </a:p>
          <a:p>
            <a:pPr algn="just">
              <a:buFont typeface="Wingdings" panose="05000000000000000000" pitchFamily="2" charset="2"/>
              <a:buChar char="v"/>
            </a:pPr>
            <a:r>
              <a:rPr lang="it-IT" sz="2800" dirty="0">
                <a:latin typeface="Arial" panose="020B0604020202020204" pitchFamily="34" charset="0"/>
                <a:cs typeface="Arial" panose="020B0604020202020204" pitchFamily="34" charset="0"/>
              </a:rPr>
              <a:t>Le PERSONE si distinguono in base alle CONVINZIONI circa le proprie capacità, atteggiamenti, successi e fallimenti.</a:t>
            </a:r>
            <a:endParaRPr lang="it-IT" sz="2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2437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L’ ECCESSO DI AUTOSTIMA </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482981"/>
          </a:xfrm>
        </p:spPr>
        <p:txBody>
          <a:bodyPr>
            <a:normAutofit/>
          </a:bodyPr>
          <a:lstStyle/>
          <a:p>
            <a:pPr marL="0" indent="0" algn="ctr">
              <a:buNone/>
            </a:pPr>
            <a:r>
              <a:rPr lang="it-IT" sz="4000" dirty="0">
                <a:latin typeface="Arial" panose="020B0604020202020204" pitchFamily="34" charset="0"/>
                <a:cs typeface="Arial" panose="020B0604020202020204" pitchFamily="34" charset="0"/>
              </a:rPr>
              <a:t>Porta ad attribuire i successi ottenuti unicamente alle proprie capacità, mentre imputa i fallimenti a cause esterne (sfortuna, persecuzione, incapacità altrui)</a:t>
            </a:r>
          </a:p>
        </p:txBody>
      </p:sp>
    </p:spTree>
    <p:extLst>
      <p:ext uri="{BB962C8B-B14F-4D97-AF65-F5344CB8AC3E}">
        <p14:creationId xmlns:p14="http://schemas.microsoft.com/office/powerpoint/2010/main" val="1035553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IL DIFETTO DI AUTOSTIMA </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482981"/>
          </a:xfrm>
        </p:spPr>
        <p:txBody>
          <a:bodyPr>
            <a:normAutofit lnSpcReduction="10000"/>
          </a:bodyPr>
          <a:lstStyle/>
          <a:p>
            <a:pPr marL="0" indent="0" algn="ctr">
              <a:buNone/>
            </a:pPr>
            <a:r>
              <a:rPr lang="it-IT" dirty="0">
                <a:latin typeface="Arial" panose="020B0604020202020204" pitchFamily="34" charset="0"/>
                <a:cs typeface="Arial" panose="020B0604020202020204" pitchFamily="34" charset="0"/>
              </a:rPr>
              <a:t>Indica la mancanza di convinzione circa le proprie capacità e competenze generando incertezze ed ansie, che possono condurre al fallimento pur in presenza di un’ottima preparazione e di capacità potenziali elevate. </a:t>
            </a:r>
          </a:p>
          <a:p>
            <a:pPr marL="0" indent="0" algn="ctr">
              <a:buNone/>
            </a:pPr>
            <a:r>
              <a:rPr lang="it-IT" dirty="0">
                <a:latin typeface="Arial" panose="020B0604020202020204" pitchFamily="34" charset="0"/>
                <a:cs typeface="Arial" panose="020B0604020202020204" pitchFamily="34" charset="0"/>
              </a:rPr>
              <a:t>Quante volte abbiamo sentito dire “</a:t>
            </a:r>
            <a:r>
              <a:rPr lang="it-IT" i="1" dirty="0">
                <a:latin typeface="Arial" panose="020B0604020202020204" pitchFamily="34" charset="0"/>
                <a:cs typeface="Arial" panose="020B0604020202020204" pitchFamily="34" charset="0"/>
              </a:rPr>
              <a:t>non sono capace, non sono portato</a:t>
            </a:r>
            <a:r>
              <a:rPr lang="it-IT"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549937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IL DIFETTO DI AUTOSTIMA </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482981"/>
          </a:xfrm>
        </p:spPr>
        <p:txBody>
          <a:bodyPr>
            <a:normAutofit/>
          </a:bodyPr>
          <a:lstStyle/>
          <a:p>
            <a:pPr marL="0" indent="0" algn="ctr">
              <a:buNone/>
            </a:pPr>
            <a:r>
              <a:rPr lang="it-IT" dirty="0">
                <a:latin typeface="Arial" panose="020B0604020202020204" pitchFamily="34" charset="0"/>
                <a:cs typeface="Arial" panose="020B0604020202020204" pitchFamily="34" charset="0"/>
              </a:rPr>
              <a:t>Chi ha una bassa autostima, tende ad impegnarsi poco, ad essere sopraffatto dall’ansia, a non persistere nello sforzo se i primi tentativi sono inefficaci. </a:t>
            </a:r>
          </a:p>
          <a:p>
            <a:pPr marL="0" indent="0" algn="ctr">
              <a:buNone/>
            </a:pPr>
            <a:r>
              <a:rPr lang="it-IT" dirty="0">
                <a:latin typeface="Arial" panose="020B0604020202020204" pitchFamily="34" charset="0"/>
                <a:cs typeface="Arial" panose="020B0604020202020204" pitchFamily="34" charset="0"/>
              </a:rPr>
              <a:t>Si viene a creare così un circolo vizioso.</a:t>
            </a:r>
          </a:p>
        </p:txBody>
      </p:sp>
    </p:spTree>
    <p:extLst>
      <p:ext uri="{BB962C8B-B14F-4D97-AF65-F5344CB8AC3E}">
        <p14:creationId xmlns:p14="http://schemas.microsoft.com/office/powerpoint/2010/main" val="38715059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a:xfrm>
            <a:off x="58924" y="260648"/>
            <a:ext cx="9026152" cy="582594"/>
          </a:xfrm>
        </p:spPr>
        <p:txBody>
          <a:bodyPr>
            <a:noAutofit/>
          </a:bodyPr>
          <a:lstStyle/>
          <a:p>
            <a:r>
              <a:rPr lang="it-IT" sz="3600" dirty="0">
                <a:latin typeface="Arial" panose="020B0604020202020204" pitchFamily="34" charset="0"/>
                <a:cs typeface="Arial" panose="020B0604020202020204" pitchFamily="34" charset="0"/>
              </a:rPr>
              <a:t>Il Circolo Vizioso della BASSA AUTOSTIMA </a:t>
            </a:r>
          </a:p>
        </p:txBody>
      </p:sp>
      <p:pic>
        <p:nvPicPr>
          <p:cNvPr id="10" name="Segnaposto contenuto 9">
            <a:extLst>
              <a:ext uri="{FF2B5EF4-FFF2-40B4-BE49-F238E27FC236}">
                <a16:creationId xmlns:a16="http://schemas.microsoft.com/office/drawing/2014/main" id="{1C5FCE1B-67AE-47C1-A3AA-4BBD0B990C9A}"/>
              </a:ext>
            </a:extLst>
          </p:cNvPr>
          <p:cNvPicPr>
            <a:picLocks noGrp="1" noChangeAspect="1"/>
          </p:cNvPicPr>
          <p:nvPr>
            <p:ph idx="1"/>
          </p:nvPr>
        </p:nvPicPr>
        <p:blipFill>
          <a:blip r:embed="rId2"/>
          <a:stretch>
            <a:fillRect/>
          </a:stretch>
        </p:blipFill>
        <p:spPr>
          <a:xfrm>
            <a:off x="6436217" y="2521413"/>
            <a:ext cx="2628900" cy="1743075"/>
          </a:xfrm>
          <a:prstGeom prst="rect">
            <a:avLst/>
          </a:prstGeom>
        </p:spPr>
      </p:pic>
      <p:sp>
        <p:nvSpPr>
          <p:cNvPr id="11" name="CasellaDiTesto 10">
            <a:extLst>
              <a:ext uri="{FF2B5EF4-FFF2-40B4-BE49-F238E27FC236}">
                <a16:creationId xmlns:a16="http://schemas.microsoft.com/office/drawing/2014/main" id="{43DBA56F-E64E-4565-9911-B24F12DB5036}"/>
              </a:ext>
            </a:extLst>
          </p:cNvPr>
          <p:cNvSpPr txBox="1"/>
          <p:nvPr/>
        </p:nvSpPr>
        <p:spPr>
          <a:xfrm>
            <a:off x="314179" y="3756788"/>
            <a:ext cx="1656184" cy="707886"/>
          </a:xfrm>
          <a:prstGeom prst="rect">
            <a:avLst/>
          </a:prstGeom>
          <a:noFill/>
          <a:ln w="28575">
            <a:solidFill>
              <a:schemeClr val="tx1"/>
            </a:solidFill>
          </a:ln>
        </p:spPr>
        <p:txBody>
          <a:bodyPr wrap="square" rtlCol="0">
            <a:spAutoFit/>
          </a:bodyPr>
          <a:lstStyle/>
          <a:p>
            <a:r>
              <a:rPr lang="it-IT" sz="2000" b="1" dirty="0"/>
              <a:t>BASSA AUTOSTIMA</a:t>
            </a:r>
          </a:p>
        </p:txBody>
      </p:sp>
      <p:sp>
        <p:nvSpPr>
          <p:cNvPr id="12" name="CasellaDiTesto 11">
            <a:extLst>
              <a:ext uri="{FF2B5EF4-FFF2-40B4-BE49-F238E27FC236}">
                <a16:creationId xmlns:a16="http://schemas.microsoft.com/office/drawing/2014/main" id="{36A9CE68-78BF-4CCA-96A2-20DB597E73FF}"/>
              </a:ext>
            </a:extLst>
          </p:cNvPr>
          <p:cNvSpPr txBox="1"/>
          <p:nvPr/>
        </p:nvSpPr>
        <p:spPr>
          <a:xfrm>
            <a:off x="1820809" y="2776239"/>
            <a:ext cx="1773950" cy="707886"/>
          </a:xfrm>
          <a:prstGeom prst="rect">
            <a:avLst/>
          </a:prstGeom>
          <a:noFill/>
          <a:ln w="28575">
            <a:solidFill>
              <a:schemeClr val="tx1"/>
            </a:solidFill>
          </a:ln>
        </p:spPr>
        <p:txBody>
          <a:bodyPr wrap="square" rtlCol="0">
            <a:spAutoFit/>
          </a:bodyPr>
          <a:lstStyle/>
          <a:p>
            <a:r>
              <a:rPr lang="it-IT" sz="2000" b="1" dirty="0"/>
              <a:t>ASPETTATIVE NEGATIVE</a:t>
            </a:r>
          </a:p>
        </p:txBody>
      </p:sp>
      <p:sp>
        <p:nvSpPr>
          <p:cNvPr id="13" name="CasellaDiTesto 12">
            <a:extLst>
              <a:ext uri="{FF2B5EF4-FFF2-40B4-BE49-F238E27FC236}">
                <a16:creationId xmlns:a16="http://schemas.microsoft.com/office/drawing/2014/main" id="{5034EE1F-60AF-4BDD-9922-4FBFAC6E6281}"/>
              </a:ext>
            </a:extLst>
          </p:cNvPr>
          <p:cNvSpPr txBox="1"/>
          <p:nvPr/>
        </p:nvSpPr>
        <p:spPr>
          <a:xfrm>
            <a:off x="3641691" y="5445223"/>
            <a:ext cx="2340260" cy="707886"/>
          </a:xfrm>
          <a:prstGeom prst="rect">
            <a:avLst/>
          </a:prstGeom>
          <a:noFill/>
          <a:ln w="28575">
            <a:solidFill>
              <a:schemeClr val="tx1"/>
            </a:solidFill>
          </a:ln>
        </p:spPr>
        <p:txBody>
          <a:bodyPr wrap="square" rtlCol="0">
            <a:spAutoFit/>
          </a:bodyPr>
          <a:lstStyle/>
          <a:p>
            <a:r>
              <a:rPr lang="it-IT" sz="2000" b="1" dirty="0"/>
              <a:t>FALLIMENTO DELLE PRESTAZIONI</a:t>
            </a:r>
          </a:p>
        </p:txBody>
      </p:sp>
      <p:sp>
        <p:nvSpPr>
          <p:cNvPr id="17" name="CasellaDiTesto 16">
            <a:extLst>
              <a:ext uri="{FF2B5EF4-FFF2-40B4-BE49-F238E27FC236}">
                <a16:creationId xmlns:a16="http://schemas.microsoft.com/office/drawing/2014/main" id="{973026A3-6FE4-46F3-82EE-BDFD45B03E9A}"/>
              </a:ext>
            </a:extLst>
          </p:cNvPr>
          <p:cNvSpPr txBox="1"/>
          <p:nvPr/>
        </p:nvSpPr>
        <p:spPr>
          <a:xfrm>
            <a:off x="3715891" y="3756788"/>
            <a:ext cx="2070058" cy="707886"/>
          </a:xfrm>
          <a:prstGeom prst="rect">
            <a:avLst/>
          </a:prstGeom>
          <a:noFill/>
          <a:ln w="28575">
            <a:solidFill>
              <a:schemeClr val="tx1"/>
            </a:solidFill>
          </a:ln>
        </p:spPr>
        <p:txBody>
          <a:bodyPr wrap="square" rtlCol="0">
            <a:spAutoFit/>
          </a:bodyPr>
          <a:lstStyle/>
          <a:p>
            <a:r>
              <a:rPr lang="it-IT" sz="2000" b="1" dirty="0"/>
              <a:t>ANSIA e SCARSO IMPEGNO</a:t>
            </a:r>
          </a:p>
        </p:txBody>
      </p:sp>
      <p:sp>
        <p:nvSpPr>
          <p:cNvPr id="19" name="CasellaDiTesto 18">
            <a:extLst>
              <a:ext uri="{FF2B5EF4-FFF2-40B4-BE49-F238E27FC236}">
                <a16:creationId xmlns:a16="http://schemas.microsoft.com/office/drawing/2014/main" id="{5D960A0E-0144-4535-A3B7-678CA5F96F89}"/>
              </a:ext>
            </a:extLst>
          </p:cNvPr>
          <p:cNvSpPr txBox="1"/>
          <p:nvPr/>
        </p:nvSpPr>
        <p:spPr>
          <a:xfrm>
            <a:off x="576194" y="5445223"/>
            <a:ext cx="2340260" cy="707886"/>
          </a:xfrm>
          <a:prstGeom prst="rect">
            <a:avLst/>
          </a:prstGeom>
          <a:noFill/>
          <a:ln w="28575">
            <a:solidFill>
              <a:schemeClr val="tx1"/>
            </a:solidFill>
          </a:ln>
        </p:spPr>
        <p:txBody>
          <a:bodyPr wrap="square" rtlCol="0">
            <a:spAutoFit/>
          </a:bodyPr>
          <a:lstStyle/>
          <a:p>
            <a:r>
              <a:rPr lang="it-IT" sz="2000" b="1" dirty="0"/>
              <a:t>AUTOVALUTAZIONI NEGATIVE</a:t>
            </a:r>
          </a:p>
        </p:txBody>
      </p:sp>
      <p:sp>
        <p:nvSpPr>
          <p:cNvPr id="21" name="Freccia curva 20">
            <a:extLst>
              <a:ext uri="{FF2B5EF4-FFF2-40B4-BE49-F238E27FC236}">
                <a16:creationId xmlns:a16="http://schemas.microsoft.com/office/drawing/2014/main" id="{903E6B2A-14FF-49C5-AB35-78AB40B88003}"/>
              </a:ext>
            </a:extLst>
          </p:cNvPr>
          <p:cNvSpPr/>
          <p:nvPr/>
        </p:nvSpPr>
        <p:spPr>
          <a:xfrm rot="5107163">
            <a:off x="3725206" y="2980947"/>
            <a:ext cx="735430" cy="694006"/>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2" name="Freccia curva 21">
            <a:extLst>
              <a:ext uri="{FF2B5EF4-FFF2-40B4-BE49-F238E27FC236}">
                <a16:creationId xmlns:a16="http://schemas.microsoft.com/office/drawing/2014/main" id="{93286A8F-4E5B-4398-828D-2B13D58E8715}"/>
              </a:ext>
            </a:extLst>
          </p:cNvPr>
          <p:cNvSpPr/>
          <p:nvPr/>
        </p:nvSpPr>
        <p:spPr>
          <a:xfrm>
            <a:off x="872409" y="3060884"/>
            <a:ext cx="756084" cy="664132"/>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3" name="Freccia curva 22">
            <a:extLst>
              <a:ext uri="{FF2B5EF4-FFF2-40B4-BE49-F238E27FC236}">
                <a16:creationId xmlns:a16="http://schemas.microsoft.com/office/drawing/2014/main" id="{28491375-CCAA-412D-9D30-E34AC43089AA}"/>
              </a:ext>
            </a:extLst>
          </p:cNvPr>
          <p:cNvSpPr/>
          <p:nvPr/>
        </p:nvSpPr>
        <p:spPr>
          <a:xfrm rot="11207783">
            <a:off x="2237400" y="5966393"/>
            <a:ext cx="2539031" cy="794230"/>
          </a:xfrm>
          <a:prstGeom prst="bentArrow">
            <a:avLst>
              <a:gd name="adj1" fmla="val 25000"/>
              <a:gd name="adj2" fmla="val 25000"/>
              <a:gd name="adj3" fmla="val 25000"/>
              <a:gd name="adj4" fmla="val 4375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4" name="Freccia curva 23">
            <a:extLst>
              <a:ext uri="{FF2B5EF4-FFF2-40B4-BE49-F238E27FC236}">
                <a16:creationId xmlns:a16="http://schemas.microsoft.com/office/drawing/2014/main" id="{1DA2F26B-0EA3-4ECD-841F-028BB9572929}"/>
              </a:ext>
            </a:extLst>
          </p:cNvPr>
          <p:cNvSpPr/>
          <p:nvPr/>
        </p:nvSpPr>
        <p:spPr>
          <a:xfrm rot="9401607">
            <a:off x="4268952" y="4578988"/>
            <a:ext cx="756084" cy="664132"/>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5" name="Freccia curva 24">
            <a:extLst>
              <a:ext uri="{FF2B5EF4-FFF2-40B4-BE49-F238E27FC236}">
                <a16:creationId xmlns:a16="http://schemas.microsoft.com/office/drawing/2014/main" id="{C33577A2-4AD6-4209-BB3C-F61093F77DF0}"/>
              </a:ext>
            </a:extLst>
          </p:cNvPr>
          <p:cNvSpPr/>
          <p:nvPr/>
        </p:nvSpPr>
        <p:spPr>
          <a:xfrm rot="16200000">
            <a:off x="887425" y="4688008"/>
            <a:ext cx="756084" cy="664132"/>
          </a:xfrm>
          <a:prstGeom prst="ben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14798073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L’AUTOSTIMA IDEALE</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482981"/>
          </a:xfrm>
        </p:spPr>
        <p:txBody>
          <a:bodyPr>
            <a:normAutofit fontScale="85000" lnSpcReduction="10000"/>
          </a:bodyPr>
          <a:lstStyle/>
          <a:p>
            <a:pPr marL="0" indent="0" algn="just">
              <a:buNone/>
            </a:pPr>
            <a:r>
              <a:rPr lang="it-IT" dirty="0">
                <a:latin typeface="Arial" panose="020B0604020202020204" pitchFamily="34" charset="0"/>
                <a:cs typeface="Arial" panose="020B0604020202020204" pitchFamily="34" charset="0"/>
              </a:rPr>
              <a:t>Fra i due estremi (eccesso e difetto di autostima) si colloca la situazione di autostima ideale, le cui caratteristiche sono: </a:t>
            </a:r>
          </a:p>
          <a:p>
            <a:pPr algn="just">
              <a:buFont typeface="Wingdings" panose="05000000000000000000" pitchFamily="2" charset="2"/>
              <a:buChar char="v"/>
            </a:pPr>
            <a:r>
              <a:rPr lang="it-IT" dirty="0">
                <a:latin typeface="Arial" panose="020B0604020202020204" pitchFamily="34" charset="0"/>
                <a:cs typeface="Arial" panose="020B0604020202020204" pitchFamily="34" charset="0"/>
              </a:rPr>
              <a:t> Accettazione globale di sé;</a:t>
            </a:r>
          </a:p>
          <a:p>
            <a:pPr algn="just">
              <a:buFont typeface="Wingdings" panose="05000000000000000000" pitchFamily="2" charset="2"/>
              <a:buChar char="v"/>
            </a:pPr>
            <a:r>
              <a:rPr lang="it-IT" dirty="0">
                <a:latin typeface="Arial" panose="020B0604020202020204" pitchFamily="34" charset="0"/>
                <a:cs typeface="Arial" panose="020B0604020202020204" pitchFamily="34" charset="0"/>
              </a:rPr>
              <a:t> Consapevolezza di sé;</a:t>
            </a:r>
          </a:p>
          <a:p>
            <a:pPr algn="just">
              <a:buFont typeface="Wingdings" panose="05000000000000000000" pitchFamily="2" charset="2"/>
              <a:buChar char="v"/>
            </a:pPr>
            <a:r>
              <a:rPr lang="it-IT" dirty="0">
                <a:latin typeface="Arial" panose="020B0604020202020204" pitchFamily="34" charset="0"/>
                <a:cs typeface="Arial" panose="020B0604020202020204" pitchFamily="34" charset="0"/>
              </a:rPr>
              <a:t>Autoefficacia percepita: convinzione di essere capaci di dominare specifiche situazioni, di poter portare a termine con successo determinate attività e progetti.</a:t>
            </a:r>
          </a:p>
        </p:txBody>
      </p:sp>
    </p:spTree>
    <p:extLst>
      <p:ext uri="{BB962C8B-B14F-4D97-AF65-F5344CB8AC3E}">
        <p14:creationId xmlns:p14="http://schemas.microsoft.com/office/powerpoint/2010/main" val="3367159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BD64AF-7DB7-4F21-9CF2-0C3DD89239F6}"/>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INDICE ARGOMENTI</a:t>
            </a:r>
          </a:p>
        </p:txBody>
      </p:sp>
      <p:sp>
        <p:nvSpPr>
          <p:cNvPr id="3" name="Segnaposto contenuto 2">
            <a:extLst>
              <a:ext uri="{FF2B5EF4-FFF2-40B4-BE49-F238E27FC236}">
                <a16:creationId xmlns:a16="http://schemas.microsoft.com/office/drawing/2014/main" id="{30CC5DAF-CF87-4CBC-ABCD-5AD6F39BF0D3}"/>
              </a:ext>
            </a:extLst>
          </p:cNvPr>
          <p:cNvSpPr>
            <a:spLocks noGrp="1"/>
          </p:cNvSpPr>
          <p:nvPr>
            <p:ph idx="1"/>
          </p:nvPr>
        </p:nvSpPr>
        <p:spPr/>
        <p:txBody>
          <a:bodyPr>
            <a:normAutofit fontScale="92500" lnSpcReduction="10000"/>
          </a:bodyPr>
          <a:lstStyle/>
          <a:p>
            <a:r>
              <a:rPr lang="it-IT" dirty="0">
                <a:solidFill>
                  <a:schemeClr val="tx1"/>
                </a:solidFill>
                <a:latin typeface="Arial" panose="020B0604020202020204" pitchFamily="34" charset="0"/>
                <a:cs typeface="Arial" panose="020B0604020202020204" pitchFamily="34" charset="0"/>
              </a:rPr>
              <a:t>Definizione </a:t>
            </a:r>
          </a:p>
          <a:p>
            <a:r>
              <a:rPr lang="it-IT" dirty="0">
                <a:solidFill>
                  <a:schemeClr val="tx1"/>
                </a:solidFill>
                <a:latin typeface="Arial" panose="020B0604020202020204" pitchFamily="34" charset="0"/>
                <a:cs typeface="Arial" panose="020B0604020202020204" pitchFamily="34" charset="0"/>
              </a:rPr>
              <a:t>I quattro aspetti fondamentali del processo di apprendimento</a:t>
            </a:r>
          </a:p>
          <a:p>
            <a:r>
              <a:rPr lang="it-IT" dirty="0">
                <a:solidFill>
                  <a:schemeClr val="tx1"/>
                </a:solidFill>
                <a:latin typeface="Arial" panose="020B0604020202020204" pitchFamily="34" charset="0"/>
                <a:cs typeface="Arial" panose="020B0604020202020204" pitchFamily="34" charset="0"/>
              </a:rPr>
              <a:t>I dieci passi del Metodo di Studio</a:t>
            </a:r>
          </a:p>
          <a:p>
            <a:r>
              <a:rPr lang="it-IT" dirty="0">
                <a:solidFill>
                  <a:schemeClr val="tx1"/>
                </a:solidFill>
                <a:latin typeface="Arial" panose="020B0604020202020204" pitchFamily="34" charset="0"/>
                <a:cs typeface="Arial" panose="020B0604020202020204" pitchFamily="34" charset="0"/>
              </a:rPr>
              <a:t>Come si lavora sul Metodo di Studio</a:t>
            </a:r>
          </a:p>
          <a:p>
            <a:r>
              <a:rPr lang="it-IT" dirty="0">
                <a:solidFill>
                  <a:schemeClr val="tx1"/>
                </a:solidFill>
                <a:latin typeface="Arial" panose="020B0604020202020204" pitchFamily="34" charset="0"/>
                <a:cs typeface="Arial" panose="020B0604020202020204" pitchFamily="34" charset="0"/>
              </a:rPr>
              <a:t>Indicazioni </a:t>
            </a:r>
          </a:p>
          <a:p>
            <a:r>
              <a:rPr lang="it-IT" dirty="0">
                <a:solidFill>
                  <a:schemeClr val="tx1"/>
                </a:solidFill>
                <a:latin typeface="Arial" panose="020B0604020202020204" pitchFamily="34" charset="0"/>
                <a:cs typeface="Arial" panose="020B0604020202020204" pitchFamily="34" charset="0"/>
              </a:rPr>
              <a:t>Avvertenze in presenza di disprassie  </a:t>
            </a:r>
          </a:p>
          <a:p>
            <a:endParaRPr lang="it-IT" dirty="0"/>
          </a:p>
          <a:p>
            <a:endParaRPr lang="it-IT" dirty="0"/>
          </a:p>
        </p:txBody>
      </p:sp>
    </p:spTree>
    <p:extLst>
      <p:ext uri="{BB962C8B-B14F-4D97-AF65-F5344CB8AC3E}">
        <p14:creationId xmlns:p14="http://schemas.microsoft.com/office/powerpoint/2010/main" val="2670781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3. METODO</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482981"/>
          </a:xfrm>
        </p:spPr>
        <p:txBody>
          <a:bodyPr>
            <a:normAutofit/>
          </a:bodyPr>
          <a:lstStyle/>
          <a:p>
            <a:pPr marL="0" indent="0" algn="just">
              <a:buNone/>
            </a:pPr>
            <a:r>
              <a:rPr lang="it-IT" dirty="0">
                <a:latin typeface="Arial" panose="020B0604020202020204" pitchFamily="34" charset="0"/>
                <a:cs typeface="Arial" panose="020B0604020202020204" pitchFamily="34" charset="0"/>
              </a:rPr>
              <a:t>“</a:t>
            </a:r>
            <a:r>
              <a:rPr lang="it-IT" b="1" dirty="0">
                <a:solidFill>
                  <a:srgbClr val="FF0000"/>
                </a:solidFill>
                <a:latin typeface="Arial" panose="020B0604020202020204" pitchFamily="34" charset="0"/>
                <a:cs typeface="Arial" panose="020B0604020202020204" pitchFamily="34" charset="0"/>
              </a:rPr>
              <a:t>SE ASCOLTO DIMENTICO, </a:t>
            </a:r>
          </a:p>
          <a:p>
            <a:pPr marL="0" indent="0" algn="just">
              <a:buNone/>
            </a:pPr>
            <a:r>
              <a:rPr lang="it-IT" b="1" dirty="0">
                <a:solidFill>
                  <a:srgbClr val="FF0000"/>
                </a:solidFill>
                <a:latin typeface="Arial" panose="020B0604020202020204" pitchFamily="34" charset="0"/>
                <a:cs typeface="Arial" panose="020B0604020202020204" pitchFamily="34" charset="0"/>
              </a:rPr>
              <a:t>SE VEDO RICORDO,</a:t>
            </a:r>
          </a:p>
          <a:p>
            <a:pPr marL="0" indent="0" algn="just">
              <a:buNone/>
            </a:pPr>
            <a:r>
              <a:rPr lang="it-IT" b="1" dirty="0">
                <a:solidFill>
                  <a:srgbClr val="FF0000"/>
                </a:solidFill>
                <a:latin typeface="Arial" panose="020B0604020202020204" pitchFamily="34" charset="0"/>
                <a:cs typeface="Arial" panose="020B0604020202020204" pitchFamily="34" charset="0"/>
              </a:rPr>
              <a:t>SE FACCIO IMPARO</a:t>
            </a:r>
            <a:r>
              <a:rPr lang="it-IT" dirty="0">
                <a:latin typeface="Arial" panose="020B0604020202020204" pitchFamily="34" charset="0"/>
                <a:cs typeface="Arial" panose="020B0604020202020204" pitchFamily="34" charset="0"/>
              </a:rPr>
              <a:t>” </a:t>
            </a:r>
          </a:p>
          <a:p>
            <a:pPr marL="0" indent="0" algn="just">
              <a:buNone/>
            </a:pPr>
            <a:r>
              <a:rPr lang="it-IT" dirty="0">
                <a:latin typeface="Arial" panose="020B0604020202020204" pitchFamily="34" charset="0"/>
                <a:cs typeface="Arial" panose="020B0604020202020204" pitchFamily="34" charset="0"/>
              </a:rPr>
              <a:t>Confucio</a:t>
            </a:r>
          </a:p>
        </p:txBody>
      </p:sp>
      <p:pic>
        <p:nvPicPr>
          <p:cNvPr id="4" name="Immagine 3">
            <a:extLst>
              <a:ext uri="{FF2B5EF4-FFF2-40B4-BE49-F238E27FC236}">
                <a16:creationId xmlns:a16="http://schemas.microsoft.com/office/drawing/2014/main" id="{997BE2F5-04B1-4D42-B9E0-7259A65BD1FF}"/>
              </a:ext>
            </a:extLst>
          </p:cNvPr>
          <p:cNvPicPr>
            <a:picLocks noChangeAspect="1"/>
          </p:cNvPicPr>
          <p:nvPr/>
        </p:nvPicPr>
        <p:blipFill>
          <a:blip r:embed="rId2"/>
          <a:stretch>
            <a:fillRect/>
          </a:stretch>
        </p:blipFill>
        <p:spPr>
          <a:xfrm>
            <a:off x="4983776" y="3429000"/>
            <a:ext cx="3836696" cy="2553147"/>
          </a:xfrm>
          <a:prstGeom prst="rect">
            <a:avLst/>
          </a:prstGeom>
        </p:spPr>
      </p:pic>
    </p:spTree>
    <p:extLst>
      <p:ext uri="{BB962C8B-B14F-4D97-AF65-F5344CB8AC3E}">
        <p14:creationId xmlns:p14="http://schemas.microsoft.com/office/powerpoint/2010/main" val="4205035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8395B9-8E69-4046-A91F-D5B3EC42A239}"/>
              </a:ext>
            </a:extLst>
          </p:cNvPr>
          <p:cNvSpPr>
            <a:spLocks noGrp="1"/>
          </p:cNvSpPr>
          <p:nvPr>
            <p:ph type="title"/>
          </p:nvPr>
        </p:nvSpPr>
        <p:spPr>
          <a:xfrm>
            <a:off x="107504" y="274638"/>
            <a:ext cx="8784976" cy="582594"/>
          </a:xfrm>
        </p:spPr>
        <p:txBody>
          <a:bodyPr>
            <a:noAutofit/>
          </a:bodyPr>
          <a:lstStyle/>
          <a:p>
            <a:r>
              <a:rPr lang="it-IT" sz="3600" dirty="0">
                <a:latin typeface="Arial" panose="020B0604020202020204" pitchFamily="34" charset="0"/>
                <a:cs typeface="Arial" panose="020B0604020202020204" pitchFamily="34" charset="0"/>
              </a:rPr>
              <a:t>3.1. GESTIRE I TEMPI DELLO STUDIO</a:t>
            </a:r>
          </a:p>
        </p:txBody>
      </p:sp>
      <p:sp>
        <p:nvSpPr>
          <p:cNvPr id="3" name="Segnaposto contenuto 2">
            <a:extLst>
              <a:ext uri="{FF2B5EF4-FFF2-40B4-BE49-F238E27FC236}">
                <a16:creationId xmlns:a16="http://schemas.microsoft.com/office/drawing/2014/main" id="{E6210885-20EE-41A4-951F-FE43A086F82B}"/>
              </a:ext>
            </a:extLst>
          </p:cNvPr>
          <p:cNvSpPr>
            <a:spLocks noGrp="1"/>
          </p:cNvSpPr>
          <p:nvPr>
            <p:ph idx="1"/>
          </p:nvPr>
        </p:nvSpPr>
        <p:spPr>
          <a:xfrm>
            <a:off x="107504" y="2643182"/>
            <a:ext cx="8579296" cy="3482981"/>
          </a:xfrm>
        </p:spPr>
        <p:txBody>
          <a:bodyPr/>
          <a:lstStyle/>
          <a:p>
            <a:pPr marL="0" indent="0">
              <a:buNone/>
            </a:pPr>
            <a:r>
              <a:rPr lang="it-IT" dirty="0">
                <a:latin typeface="Arial" panose="020B0604020202020204" pitchFamily="34" charset="0"/>
                <a:cs typeface="Arial" panose="020B0604020202020204" pitchFamily="34" charset="0"/>
              </a:rPr>
              <a:t>…pianificando i propri impegni di studio senza rinunciare alla cura della propria persona e dei rapporti sociali.</a:t>
            </a:r>
          </a:p>
          <a:p>
            <a:pPr marL="0" indent="0">
              <a:buNone/>
            </a:pPr>
            <a:r>
              <a:rPr lang="it-IT" dirty="0">
                <a:latin typeface="Arial" panose="020B0604020202020204" pitchFamily="34" charset="0"/>
                <a:cs typeface="Arial" panose="020B0604020202020204" pitchFamily="34" charset="0"/>
              </a:rPr>
              <a:t>Ad esempio la pianificazione settimanale degli impegni permette di distribuirli meglio e di non ridursi all’ultimo momento</a:t>
            </a:r>
          </a:p>
        </p:txBody>
      </p:sp>
    </p:spTree>
    <p:extLst>
      <p:ext uri="{BB962C8B-B14F-4D97-AF65-F5344CB8AC3E}">
        <p14:creationId xmlns:p14="http://schemas.microsoft.com/office/powerpoint/2010/main" val="41391298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8395B9-8E69-4046-A91F-D5B3EC42A239}"/>
              </a:ext>
            </a:extLst>
          </p:cNvPr>
          <p:cNvSpPr>
            <a:spLocks noGrp="1"/>
          </p:cNvSpPr>
          <p:nvPr>
            <p:ph type="title"/>
          </p:nvPr>
        </p:nvSpPr>
        <p:spPr>
          <a:xfrm>
            <a:off x="107504" y="274638"/>
            <a:ext cx="8784976" cy="582594"/>
          </a:xfrm>
        </p:spPr>
        <p:txBody>
          <a:bodyPr>
            <a:noAutofit/>
          </a:bodyPr>
          <a:lstStyle/>
          <a:p>
            <a:r>
              <a:rPr lang="it-IT" sz="3600" dirty="0">
                <a:latin typeface="Arial" panose="020B0604020202020204" pitchFamily="34" charset="0"/>
                <a:cs typeface="Arial" panose="020B0604020202020204" pitchFamily="34" charset="0"/>
              </a:rPr>
              <a:t>3.2. IL LUOGO DI STUDIO</a:t>
            </a:r>
          </a:p>
        </p:txBody>
      </p:sp>
      <p:sp>
        <p:nvSpPr>
          <p:cNvPr id="3" name="Segnaposto contenuto 2">
            <a:extLst>
              <a:ext uri="{FF2B5EF4-FFF2-40B4-BE49-F238E27FC236}">
                <a16:creationId xmlns:a16="http://schemas.microsoft.com/office/drawing/2014/main" id="{E6210885-20EE-41A4-951F-FE43A086F82B}"/>
              </a:ext>
            </a:extLst>
          </p:cNvPr>
          <p:cNvSpPr>
            <a:spLocks noGrp="1"/>
          </p:cNvSpPr>
          <p:nvPr>
            <p:ph idx="1"/>
          </p:nvPr>
        </p:nvSpPr>
        <p:spPr>
          <a:xfrm>
            <a:off x="107504" y="2643182"/>
            <a:ext cx="9036496" cy="3940180"/>
          </a:xfrm>
        </p:spPr>
        <p:txBody>
          <a:bodyPr>
            <a:noAutofit/>
          </a:bodyPr>
          <a:lstStyle/>
          <a:p>
            <a:pPr marL="0" indent="0" algn="just">
              <a:buNone/>
            </a:pPr>
            <a:r>
              <a:rPr lang="it-IT" sz="2400" b="1" dirty="0">
                <a:solidFill>
                  <a:srgbClr val="FF0000"/>
                </a:solidFill>
                <a:latin typeface="Arial" panose="020B0604020202020204" pitchFamily="34" charset="0"/>
                <a:cs typeface="Arial" panose="020B0604020202020204" pitchFamily="34" charset="0"/>
              </a:rPr>
              <a:t>In questo caso non esistono regole.</a:t>
            </a:r>
          </a:p>
          <a:p>
            <a:pPr marL="0" indent="0" algn="just">
              <a:buNone/>
            </a:pPr>
            <a:r>
              <a:rPr lang="it-IT" sz="2400" dirty="0">
                <a:latin typeface="Arial" panose="020B0604020202020204" pitchFamily="34" charset="0"/>
                <a:cs typeface="Arial" panose="020B0604020202020204" pitchFamily="34" charset="0"/>
              </a:rPr>
              <a:t>Ci sono studenti che si trovano meglio nella loro stanza, da soli, perché i movimenti o le voci li distraggono, altri che preferiscono studiare in cucina, in biblioteca, nei parchi perché preferiscono percepire delle presenze umane. Alcuni amano studiare in silenzio, altri si concentrano meglio ascoltando della musica a basso volume, magari musica classica o comunque strumentale (il testo e la voce può distrarre). Ognuno dovrebbe cercare di capire se i luoghi in cui studia sono quelli ottimali o se presentano elementi di disturbo o distrazione. </a:t>
            </a:r>
          </a:p>
        </p:txBody>
      </p:sp>
    </p:spTree>
    <p:extLst>
      <p:ext uri="{BB962C8B-B14F-4D97-AF65-F5344CB8AC3E}">
        <p14:creationId xmlns:p14="http://schemas.microsoft.com/office/powerpoint/2010/main" val="1194685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8395B9-8E69-4046-A91F-D5B3EC42A239}"/>
              </a:ext>
            </a:extLst>
          </p:cNvPr>
          <p:cNvSpPr>
            <a:spLocks noGrp="1"/>
          </p:cNvSpPr>
          <p:nvPr>
            <p:ph type="title"/>
          </p:nvPr>
        </p:nvSpPr>
        <p:spPr>
          <a:xfrm>
            <a:off x="107504" y="274638"/>
            <a:ext cx="8784976" cy="582594"/>
          </a:xfrm>
        </p:spPr>
        <p:txBody>
          <a:bodyPr>
            <a:noAutofit/>
          </a:bodyPr>
          <a:lstStyle/>
          <a:p>
            <a:r>
              <a:rPr lang="it-IT" sz="3600" dirty="0">
                <a:latin typeface="Arial" panose="020B0604020202020204" pitchFamily="34" charset="0"/>
                <a:cs typeface="Arial" panose="020B0604020202020204" pitchFamily="34" charset="0"/>
              </a:rPr>
              <a:t>3.3. LO STUDIO DI GRUPPO</a:t>
            </a:r>
          </a:p>
        </p:txBody>
      </p:sp>
      <p:sp>
        <p:nvSpPr>
          <p:cNvPr id="3" name="Segnaposto contenuto 2">
            <a:extLst>
              <a:ext uri="{FF2B5EF4-FFF2-40B4-BE49-F238E27FC236}">
                <a16:creationId xmlns:a16="http://schemas.microsoft.com/office/drawing/2014/main" id="{E6210885-20EE-41A4-951F-FE43A086F82B}"/>
              </a:ext>
            </a:extLst>
          </p:cNvPr>
          <p:cNvSpPr>
            <a:spLocks noGrp="1"/>
          </p:cNvSpPr>
          <p:nvPr>
            <p:ph idx="1"/>
          </p:nvPr>
        </p:nvSpPr>
        <p:spPr>
          <a:xfrm>
            <a:off x="107504" y="2643182"/>
            <a:ext cx="9036496" cy="3940180"/>
          </a:xfrm>
        </p:spPr>
        <p:txBody>
          <a:bodyPr>
            <a:noAutofit/>
          </a:bodyPr>
          <a:lstStyle/>
          <a:p>
            <a:pPr marL="0" indent="0" algn="just">
              <a:buNone/>
            </a:pPr>
            <a:r>
              <a:rPr lang="it-IT" dirty="0">
                <a:latin typeface="Arial" panose="020B0604020202020204" pitchFamily="34" charset="0"/>
                <a:cs typeface="Arial" panose="020B0604020202020204" pitchFamily="34" charset="0"/>
              </a:rPr>
              <a:t>Il gruppo è, in generale, una sede privilegiata di apprendimento e confronto…., ma a certe condizioni.</a:t>
            </a:r>
          </a:p>
          <a:p>
            <a:pPr marL="0" indent="0" algn="just">
              <a:buNone/>
            </a:pPr>
            <a:r>
              <a:rPr lang="it-IT" dirty="0">
                <a:latin typeface="Arial" panose="020B0604020202020204" pitchFamily="34" charset="0"/>
                <a:cs typeface="Arial" panose="020B0604020202020204" pitchFamily="34" charset="0"/>
              </a:rPr>
              <a:t>Lo studio è prima di tutto un’attività personale e il gruppo trova il suo ruolo corretto solo dopo una prima comprensione e memorizzazione dei contenuti da preparare.</a:t>
            </a:r>
          </a:p>
        </p:txBody>
      </p:sp>
    </p:spTree>
    <p:extLst>
      <p:ext uri="{BB962C8B-B14F-4D97-AF65-F5344CB8AC3E}">
        <p14:creationId xmlns:p14="http://schemas.microsoft.com/office/powerpoint/2010/main" val="41778772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8395B9-8E69-4046-A91F-D5B3EC42A239}"/>
              </a:ext>
            </a:extLst>
          </p:cNvPr>
          <p:cNvSpPr>
            <a:spLocks noGrp="1"/>
          </p:cNvSpPr>
          <p:nvPr>
            <p:ph type="title"/>
          </p:nvPr>
        </p:nvSpPr>
        <p:spPr>
          <a:xfrm>
            <a:off x="107504" y="274638"/>
            <a:ext cx="8784976" cy="582594"/>
          </a:xfrm>
        </p:spPr>
        <p:txBody>
          <a:bodyPr>
            <a:noAutofit/>
          </a:bodyPr>
          <a:lstStyle/>
          <a:p>
            <a:r>
              <a:rPr lang="it-IT" sz="3600" dirty="0">
                <a:latin typeface="Arial" panose="020B0604020202020204" pitchFamily="34" charset="0"/>
                <a:cs typeface="Arial" panose="020B0604020202020204" pitchFamily="34" charset="0"/>
              </a:rPr>
              <a:t>3.4. PRENDERE APPUNTI</a:t>
            </a:r>
          </a:p>
        </p:txBody>
      </p:sp>
      <p:sp>
        <p:nvSpPr>
          <p:cNvPr id="3" name="Segnaposto contenuto 2">
            <a:extLst>
              <a:ext uri="{FF2B5EF4-FFF2-40B4-BE49-F238E27FC236}">
                <a16:creationId xmlns:a16="http://schemas.microsoft.com/office/drawing/2014/main" id="{E6210885-20EE-41A4-951F-FE43A086F82B}"/>
              </a:ext>
            </a:extLst>
          </p:cNvPr>
          <p:cNvSpPr>
            <a:spLocks noGrp="1"/>
          </p:cNvSpPr>
          <p:nvPr>
            <p:ph idx="1"/>
          </p:nvPr>
        </p:nvSpPr>
        <p:spPr>
          <a:xfrm>
            <a:off x="53752" y="2738272"/>
            <a:ext cx="9036496" cy="4098186"/>
          </a:xfrm>
        </p:spPr>
        <p:txBody>
          <a:bodyPr>
            <a:noAutofit/>
          </a:bodyPr>
          <a:lstStyle/>
          <a:p>
            <a:pPr marL="0" indent="0" algn="just">
              <a:buNone/>
            </a:pPr>
            <a:r>
              <a:rPr lang="it-IT" dirty="0">
                <a:latin typeface="Arial" panose="020B0604020202020204" pitchFamily="34" charset="0"/>
                <a:cs typeface="Arial" panose="020B0604020202020204" pitchFamily="34" charset="0"/>
              </a:rPr>
              <a:t>È un’attività complessa: si tratta di selezionare “in diretta” i contenuti, trascrivendoli in forma sintetica ma sufficientemente comprensibile nella loro rilettura.</a:t>
            </a:r>
          </a:p>
          <a:p>
            <a:pPr marL="0" indent="0" algn="just">
              <a:buNone/>
            </a:pPr>
            <a:r>
              <a:rPr lang="it-IT" dirty="0">
                <a:latin typeface="Arial" panose="020B0604020202020204" pitchFamily="34" charset="0"/>
                <a:cs typeface="Arial" panose="020B0604020202020204" pitchFamily="34" charset="0"/>
              </a:rPr>
              <a:t>Prendere appunti è importante per non distrarsi e concentrarsi sulle parole dell’insegnante e costituisce anche una forma di memoria “visiva” delle spiegazioni ascoltate. </a:t>
            </a:r>
          </a:p>
        </p:txBody>
      </p:sp>
    </p:spTree>
    <p:extLst>
      <p:ext uri="{BB962C8B-B14F-4D97-AF65-F5344CB8AC3E}">
        <p14:creationId xmlns:p14="http://schemas.microsoft.com/office/powerpoint/2010/main" val="22121158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8395B9-8E69-4046-A91F-D5B3EC42A239}"/>
              </a:ext>
            </a:extLst>
          </p:cNvPr>
          <p:cNvSpPr>
            <a:spLocks noGrp="1"/>
          </p:cNvSpPr>
          <p:nvPr>
            <p:ph type="title"/>
          </p:nvPr>
        </p:nvSpPr>
        <p:spPr>
          <a:xfrm>
            <a:off x="107504" y="274638"/>
            <a:ext cx="8784976" cy="582594"/>
          </a:xfrm>
        </p:spPr>
        <p:txBody>
          <a:bodyPr>
            <a:noAutofit/>
          </a:bodyPr>
          <a:lstStyle/>
          <a:p>
            <a:r>
              <a:rPr lang="it-IT" sz="3600" dirty="0">
                <a:latin typeface="Arial" panose="020B0604020202020204" pitchFamily="34" charset="0"/>
                <a:cs typeface="Arial" panose="020B0604020202020204" pitchFamily="34" charset="0"/>
              </a:rPr>
              <a:t>COME PRENDERE APPUNTI</a:t>
            </a:r>
          </a:p>
        </p:txBody>
      </p:sp>
      <p:sp>
        <p:nvSpPr>
          <p:cNvPr id="3" name="Segnaposto contenuto 2">
            <a:extLst>
              <a:ext uri="{FF2B5EF4-FFF2-40B4-BE49-F238E27FC236}">
                <a16:creationId xmlns:a16="http://schemas.microsoft.com/office/drawing/2014/main" id="{E6210885-20EE-41A4-951F-FE43A086F82B}"/>
              </a:ext>
            </a:extLst>
          </p:cNvPr>
          <p:cNvSpPr>
            <a:spLocks noGrp="1"/>
          </p:cNvSpPr>
          <p:nvPr>
            <p:ph idx="1"/>
          </p:nvPr>
        </p:nvSpPr>
        <p:spPr>
          <a:xfrm>
            <a:off x="0" y="2738272"/>
            <a:ext cx="9090248" cy="4098186"/>
          </a:xfrm>
        </p:spPr>
        <p:txBody>
          <a:bodyPr>
            <a:noAutofit/>
          </a:bodyPr>
          <a:lstStyle/>
          <a:p>
            <a:pPr algn="just"/>
            <a:r>
              <a:rPr lang="it-IT" sz="2200" dirty="0">
                <a:latin typeface="Arial" panose="020B0604020202020204" pitchFamily="34" charset="0"/>
                <a:cs typeface="Arial" panose="020B0604020202020204" pitchFamily="34" charset="0"/>
              </a:rPr>
              <a:t>Non serve scrivere tutto: sarebbe impossibile e inutile. </a:t>
            </a:r>
          </a:p>
          <a:p>
            <a:pPr marL="0" indent="0" algn="just">
              <a:buNone/>
            </a:pPr>
            <a:r>
              <a:rPr lang="it-IT" sz="2200" dirty="0">
                <a:latin typeface="Arial" panose="020B0604020202020204" pitchFamily="34" charset="0"/>
                <a:cs typeface="Arial" panose="020B0604020202020204" pitchFamily="34" charset="0"/>
              </a:rPr>
              <a:t>• Annotare i concetti principali con un breve riassunto, degli schemi o delle parole chiave. </a:t>
            </a:r>
          </a:p>
          <a:p>
            <a:pPr marL="0" indent="0" algn="just">
              <a:buNone/>
            </a:pPr>
            <a:r>
              <a:rPr lang="it-IT" sz="2200" dirty="0">
                <a:latin typeface="Arial" panose="020B0604020202020204" pitchFamily="34" charset="0"/>
                <a:cs typeface="Arial" panose="020B0604020202020204" pitchFamily="34" charset="0"/>
              </a:rPr>
              <a:t>• Si possono usare abbreviazioni e simboli, purché siano chiari a distanza di tempo. </a:t>
            </a:r>
          </a:p>
          <a:p>
            <a:pPr marL="0" indent="0" algn="just">
              <a:buNone/>
            </a:pPr>
            <a:r>
              <a:rPr lang="it-IT" sz="2200" dirty="0">
                <a:latin typeface="Arial" panose="020B0604020202020204" pitchFamily="34" charset="0"/>
                <a:cs typeface="Arial" panose="020B0604020202020204" pitchFamily="34" charset="0"/>
              </a:rPr>
              <a:t>• Rivedere gli appunti presi a lezione a breve distanza di tempo (al massimo il giorno successivo) per assicurarsi che siano ancora chiari. </a:t>
            </a:r>
          </a:p>
          <a:p>
            <a:pPr marL="0" indent="0" algn="just">
              <a:buNone/>
            </a:pPr>
            <a:r>
              <a:rPr lang="it-IT" sz="2200" dirty="0">
                <a:latin typeface="Arial" panose="020B0604020202020204" pitchFamily="34" charset="0"/>
                <a:cs typeface="Arial" panose="020B0604020202020204" pitchFamily="34" charset="0"/>
              </a:rPr>
              <a:t>• Annotare la data degli appunti di una materia. </a:t>
            </a:r>
          </a:p>
          <a:p>
            <a:pPr marL="0" indent="0" algn="just">
              <a:buNone/>
            </a:pPr>
            <a:r>
              <a:rPr lang="it-IT" sz="2200" dirty="0">
                <a:latin typeface="Arial" panose="020B0604020202020204" pitchFamily="34" charset="0"/>
                <a:cs typeface="Arial" panose="020B0604020202020204" pitchFamily="34" charset="0"/>
              </a:rPr>
              <a:t>• Dare un titolo che ne specifichi il contenuto. </a:t>
            </a:r>
          </a:p>
          <a:p>
            <a:pPr marL="0" indent="0" algn="just">
              <a:buNone/>
            </a:pPr>
            <a:r>
              <a:rPr lang="it-IT" sz="2200" dirty="0">
                <a:latin typeface="Arial" panose="020B0604020202020204" pitchFamily="34" charset="0"/>
                <a:cs typeface="Arial" panose="020B0604020202020204" pitchFamily="34" charset="0"/>
              </a:rPr>
              <a:t>• Tenere gli appunti di ogni materia distinti dagli altri.</a:t>
            </a:r>
          </a:p>
        </p:txBody>
      </p:sp>
    </p:spTree>
    <p:extLst>
      <p:ext uri="{BB962C8B-B14F-4D97-AF65-F5344CB8AC3E}">
        <p14:creationId xmlns:p14="http://schemas.microsoft.com/office/powerpoint/2010/main" val="2633253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8395B9-8E69-4046-A91F-D5B3EC42A239}"/>
              </a:ext>
            </a:extLst>
          </p:cNvPr>
          <p:cNvSpPr>
            <a:spLocks noGrp="1"/>
          </p:cNvSpPr>
          <p:nvPr>
            <p:ph type="title"/>
          </p:nvPr>
        </p:nvSpPr>
        <p:spPr>
          <a:xfrm>
            <a:off x="107504" y="274638"/>
            <a:ext cx="8784976" cy="582594"/>
          </a:xfrm>
        </p:spPr>
        <p:txBody>
          <a:bodyPr>
            <a:noAutofit/>
          </a:bodyPr>
          <a:lstStyle/>
          <a:p>
            <a:r>
              <a:rPr lang="it-IT" sz="3600" dirty="0">
                <a:latin typeface="Arial" panose="020B0604020202020204" pitchFamily="34" charset="0"/>
                <a:cs typeface="Arial" panose="020B0604020202020204" pitchFamily="34" charset="0"/>
              </a:rPr>
              <a:t>3.5. STUDIARE A CASA</a:t>
            </a:r>
          </a:p>
        </p:txBody>
      </p:sp>
      <p:sp>
        <p:nvSpPr>
          <p:cNvPr id="3" name="Segnaposto contenuto 2">
            <a:extLst>
              <a:ext uri="{FF2B5EF4-FFF2-40B4-BE49-F238E27FC236}">
                <a16:creationId xmlns:a16="http://schemas.microsoft.com/office/drawing/2014/main" id="{E6210885-20EE-41A4-951F-FE43A086F82B}"/>
              </a:ext>
            </a:extLst>
          </p:cNvPr>
          <p:cNvSpPr>
            <a:spLocks noGrp="1"/>
          </p:cNvSpPr>
          <p:nvPr>
            <p:ph idx="1"/>
          </p:nvPr>
        </p:nvSpPr>
        <p:spPr>
          <a:xfrm>
            <a:off x="0" y="2738272"/>
            <a:ext cx="9090248" cy="4098186"/>
          </a:xfrm>
        </p:spPr>
        <p:txBody>
          <a:bodyPr>
            <a:noAutofit/>
          </a:bodyPr>
          <a:lstStyle/>
          <a:p>
            <a:pPr marL="0" indent="0" algn="just">
              <a:buNone/>
            </a:pPr>
            <a:r>
              <a:rPr lang="it-IT" sz="2000" b="1" dirty="0">
                <a:solidFill>
                  <a:schemeClr val="tx1"/>
                </a:solidFill>
                <a:latin typeface="Arial" panose="020B0604020202020204" pitchFamily="34" charset="0"/>
                <a:cs typeface="Arial" panose="020B0604020202020204" pitchFamily="34" charset="0"/>
              </a:rPr>
              <a:t>A casa non basta rileggere gli appunti ma occorre spesso rielaborarli, arricchirli, schematizzarli e confrontarli, ove possibile, con il testo di riferimento. </a:t>
            </a:r>
            <a:r>
              <a:rPr lang="it-IT" sz="2200" dirty="0">
                <a:latin typeface="Arial" panose="020B0604020202020204" pitchFamily="34" charset="0"/>
                <a:cs typeface="Arial" panose="020B0604020202020204" pitchFamily="34" charset="0"/>
              </a:rPr>
              <a:t>Lo studio pomeridiano dovrà seguire queste indicazioni:</a:t>
            </a:r>
          </a:p>
          <a:p>
            <a:pPr marL="0" indent="0" algn="just">
              <a:buNone/>
            </a:pPr>
            <a:r>
              <a:rPr lang="it-IT" sz="2200" dirty="0">
                <a:latin typeface="Arial" panose="020B0604020202020204" pitchFamily="34" charset="0"/>
                <a:cs typeface="Arial" panose="020B0604020202020204" pitchFamily="34" charset="0"/>
              </a:rPr>
              <a:t> • Scrivere dei riassunti; </a:t>
            </a:r>
          </a:p>
          <a:p>
            <a:pPr marL="0" indent="0" algn="just">
              <a:buNone/>
            </a:pPr>
            <a:r>
              <a:rPr lang="it-IT" sz="2200" dirty="0">
                <a:latin typeface="Arial" panose="020B0604020202020204" pitchFamily="34" charset="0"/>
                <a:cs typeface="Arial" panose="020B0604020202020204" pitchFamily="34" charset="0"/>
              </a:rPr>
              <a:t> • Costruire schemi, diagrammi e mappe;</a:t>
            </a:r>
          </a:p>
          <a:p>
            <a:pPr marL="0" indent="0" algn="just">
              <a:buNone/>
            </a:pPr>
            <a:r>
              <a:rPr lang="it-IT" sz="2200" dirty="0">
                <a:latin typeface="Arial" panose="020B0604020202020204" pitchFamily="34" charset="0"/>
                <a:cs typeface="Arial" panose="020B0604020202020204" pitchFamily="34" charset="0"/>
              </a:rPr>
              <a:t> • Annotare ciò che risulta poco comprensibile, per ricordarsi di colmare la lacuna;</a:t>
            </a:r>
          </a:p>
          <a:p>
            <a:pPr marL="0" indent="0" algn="just">
              <a:buNone/>
            </a:pPr>
            <a:r>
              <a:rPr lang="it-IT" sz="2200" dirty="0">
                <a:latin typeface="Arial" panose="020B0604020202020204" pitchFamily="34" charset="0"/>
                <a:cs typeface="Arial" panose="020B0604020202020204" pitchFamily="34" charset="0"/>
              </a:rPr>
              <a:t> • Annotare ciò che è difficile ricordare (es.: date, successioni cronologiche, legami tra autori e teorie): lo scrivere facilita il ricordo e consente di rintracciare subito le informazioni da memorizzare invece di ricercarle in diversi punti dei testi.</a:t>
            </a:r>
          </a:p>
        </p:txBody>
      </p:sp>
    </p:spTree>
    <p:extLst>
      <p:ext uri="{BB962C8B-B14F-4D97-AF65-F5344CB8AC3E}">
        <p14:creationId xmlns:p14="http://schemas.microsoft.com/office/powerpoint/2010/main" val="1601902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8395B9-8E69-4046-A91F-D5B3EC42A239}"/>
              </a:ext>
            </a:extLst>
          </p:cNvPr>
          <p:cNvSpPr>
            <a:spLocks noGrp="1"/>
          </p:cNvSpPr>
          <p:nvPr>
            <p:ph type="title"/>
          </p:nvPr>
        </p:nvSpPr>
        <p:spPr>
          <a:xfrm>
            <a:off x="107504" y="274638"/>
            <a:ext cx="8784976" cy="582594"/>
          </a:xfrm>
        </p:spPr>
        <p:txBody>
          <a:bodyPr>
            <a:noAutofit/>
          </a:bodyPr>
          <a:lstStyle/>
          <a:p>
            <a:r>
              <a:rPr lang="it-IT" sz="3600" dirty="0">
                <a:latin typeface="Arial" panose="020B0604020202020204" pitchFamily="34" charset="0"/>
                <a:cs typeface="Arial" panose="020B0604020202020204" pitchFamily="34" charset="0"/>
              </a:rPr>
              <a:t>3.6. SE FACCIO IMPARO</a:t>
            </a:r>
          </a:p>
        </p:txBody>
      </p:sp>
      <p:sp>
        <p:nvSpPr>
          <p:cNvPr id="3" name="Segnaposto contenuto 2">
            <a:extLst>
              <a:ext uri="{FF2B5EF4-FFF2-40B4-BE49-F238E27FC236}">
                <a16:creationId xmlns:a16="http://schemas.microsoft.com/office/drawing/2014/main" id="{E6210885-20EE-41A4-951F-FE43A086F82B}"/>
              </a:ext>
            </a:extLst>
          </p:cNvPr>
          <p:cNvSpPr>
            <a:spLocks noGrp="1"/>
          </p:cNvSpPr>
          <p:nvPr>
            <p:ph idx="1"/>
          </p:nvPr>
        </p:nvSpPr>
        <p:spPr>
          <a:xfrm>
            <a:off x="0" y="2738272"/>
            <a:ext cx="9090248" cy="4098186"/>
          </a:xfrm>
        </p:spPr>
        <p:txBody>
          <a:bodyPr>
            <a:noAutofit/>
          </a:bodyPr>
          <a:lstStyle/>
          <a:p>
            <a:pPr marL="0" indent="0" algn="just">
              <a:buNone/>
            </a:pPr>
            <a:r>
              <a:rPr lang="it-IT" sz="2800" dirty="0">
                <a:latin typeface="Arial" panose="020B0604020202020204" pitchFamily="34" charset="0"/>
                <a:cs typeface="Arial" panose="020B0604020202020204" pitchFamily="34" charset="0"/>
              </a:rPr>
              <a:t>Mettere in pratica ciò che è stato appreso è il modo migliore per imparare davvero, cioè capire in modo profondo e duraturo l’argomento trattato. </a:t>
            </a:r>
          </a:p>
          <a:p>
            <a:pPr marL="0" indent="0" algn="just">
              <a:buNone/>
            </a:pPr>
            <a:r>
              <a:rPr lang="it-IT" sz="2800" dirty="0">
                <a:latin typeface="Arial" panose="020B0604020202020204" pitchFamily="34" charset="0"/>
                <a:cs typeface="Arial" panose="020B0604020202020204" pitchFamily="34" charset="0"/>
              </a:rPr>
              <a:t>Se per le discipline scientifiche si può provare ad osservare e documentare i fenomeni studiati cercando un legame tra teoria e pratica, per le altre materie si possono realizzare, per la memorizzazione visiva, le mappe concettuali o le mappe mentali, gli schemi, le linee del tempo, schizzi, diagrammi…</a:t>
            </a:r>
          </a:p>
        </p:txBody>
      </p:sp>
    </p:spTree>
    <p:extLst>
      <p:ext uri="{BB962C8B-B14F-4D97-AF65-F5344CB8AC3E}">
        <p14:creationId xmlns:p14="http://schemas.microsoft.com/office/powerpoint/2010/main" val="14328967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8395B9-8E69-4046-A91F-D5B3EC42A239}"/>
              </a:ext>
            </a:extLst>
          </p:cNvPr>
          <p:cNvSpPr>
            <a:spLocks noGrp="1"/>
          </p:cNvSpPr>
          <p:nvPr>
            <p:ph type="title"/>
          </p:nvPr>
        </p:nvSpPr>
        <p:spPr>
          <a:xfrm>
            <a:off x="107504" y="274638"/>
            <a:ext cx="8784976" cy="582594"/>
          </a:xfrm>
        </p:spPr>
        <p:txBody>
          <a:bodyPr>
            <a:noAutofit/>
          </a:bodyPr>
          <a:lstStyle/>
          <a:p>
            <a:r>
              <a:rPr lang="it-IT" sz="3600" dirty="0">
                <a:latin typeface="Arial" panose="020B0604020202020204" pitchFamily="34" charset="0"/>
                <a:cs typeface="Arial" panose="020B0604020202020204" pitchFamily="34" charset="0"/>
              </a:rPr>
              <a:t>GRAFICIZZARE I SAPERI</a:t>
            </a:r>
          </a:p>
        </p:txBody>
      </p:sp>
      <p:pic>
        <p:nvPicPr>
          <p:cNvPr id="12290" name="Picture 2" descr="Risultati immagini per mappe mentali">
            <a:extLst>
              <a:ext uri="{FF2B5EF4-FFF2-40B4-BE49-F238E27FC236}">
                <a16:creationId xmlns:a16="http://schemas.microsoft.com/office/drawing/2014/main" id="{E9F29FA2-AA4F-468C-88B3-2C4D173AB7C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2780928"/>
            <a:ext cx="2830929" cy="2131394"/>
          </a:xfrm>
          <a:prstGeom prst="rect">
            <a:avLst/>
          </a:prstGeom>
          <a:noFill/>
          <a:extLst>
            <a:ext uri="{909E8E84-426E-40DD-AFC4-6F175D3DCCD1}">
              <a14:hiddenFill xmlns:a14="http://schemas.microsoft.com/office/drawing/2010/main">
                <a:solidFill>
                  <a:srgbClr val="FFFFFF"/>
                </a:solidFill>
              </a14:hiddenFill>
            </a:ext>
          </a:extLst>
        </p:spPr>
      </p:pic>
      <p:pic>
        <p:nvPicPr>
          <p:cNvPr id="12292" name="Picture 4" descr="Risultati immagini per mappe concettuali">
            <a:extLst>
              <a:ext uri="{FF2B5EF4-FFF2-40B4-BE49-F238E27FC236}">
                <a16:creationId xmlns:a16="http://schemas.microsoft.com/office/drawing/2014/main" id="{B1E92C3C-5682-4CA4-BD89-70AFE53C04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4506" y="5013177"/>
            <a:ext cx="3121734" cy="1641428"/>
          </a:xfrm>
          <a:prstGeom prst="rect">
            <a:avLst/>
          </a:prstGeom>
          <a:noFill/>
          <a:extLst>
            <a:ext uri="{909E8E84-426E-40DD-AFC4-6F175D3DCCD1}">
              <a14:hiddenFill xmlns:a14="http://schemas.microsoft.com/office/drawing/2010/main">
                <a:solidFill>
                  <a:srgbClr val="FFFFFF"/>
                </a:solidFill>
              </a14:hiddenFill>
            </a:ext>
          </a:extLst>
        </p:spPr>
      </p:pic>
      <p:pic>
        <p:nvPicPr>
          <p:cNvPr id="12294" name="Picture 6" descr="Risultati immagini per appunti ordinati">
            <a:extLst>
              <a:ext uri="{FF2B5EF4-FFF2-40B4-BE49-F238E27FC236}">
                <a16:creationId xmlns:a16="http://schemas.microsoft.com/office/drawing/2014/main" id="{9C76CDDF-AAFB-4B26-BEF3-840C8087616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17096" y="2764255"/>
            <a:ext cx="2094649" cy="2884255"/>
          </a:xfrm>
          <a:prstGeom prst="rect">
            <a:avLst/>
          </a:prstGeom>
          <a:noFill/>
          <a:extLst>
            <a:ext uri="{909E8E84-426E-40DD-AFC4-6F175D3DCCD1}">
              <a14:hiddenFill xmlns:a14="http://schemas.microsoft.com/office/drawing/2010/main">
                <a:solidFill>
                  <a:srgbClr val="FFFFFF"/>
                </a:solidFill>
              </a14:hiddenFill>
            </a:ext>
          </a:extLst>
        </p:spPr>
      </p:pic>
      <p:pic>
        <p:nvPicPr>
          <p:cNvPr id="12296" name="Picture 8" descr="Risultati immagini per appunti ordinati">
            <a:extLst>
              <a:ext uri="{FF2B5EF4-FFF2-40B4-BE49-F238E27FC236}">
                <a16:creationId xmlns:a16="http://schemas.microsoft.com/office/drawing/2014/main" id="{4AC4E22C-09FB-4876-957C-17DE8B8F5E1F}"/>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93162" y="3068960"/>
            <a:ext cx="2467168" cy="32895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76887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4. COMUNICAZIONE</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482981"/>
          </a:xfrm>
        </p:spPr>
        <p:txBody>
          <a:bodyPr>
            <a:normAutofit/>
          </a:bodyPr>
          <a:lstStyle/>
          <a:p>
            <a:pPr marL="0" indent="0" algn="just">
              <a:buNone/>
            </a:pPr>
            <a:r>
              <a:rPr lang="it-IT" dirty="0">
                <a:latin typeface="Arial" panose="020B0604020202020204" pitchFamily="34" charset="0"/>
                <a:cs typeface="Arial" panose="020B0604020202020204" pitchFamily="34" charset="0"/>
              </a:rPr>
              <a:t>“</a:t>
            </a:r>
            <a:r>
              <a:rPr lang="it-IT" dirty="0">
                <a:solidFill>
                  <a:srgbClr val="FF0000"/>
                </a:solidFill>
                <a:latin typeface="Arial" panose="020B0604020202020204" pitchFamily="34" charset="0"/>
                <a:cs typeface="Arial" panose="020B0604020202020204" pitchFamily="34" charset="0"/>
              </a:rPr>
              <a:t>TUTTO QUELLO CHE SI PUÒ DIRE, </a:t>
            </a:r>
          </a:p>
          <a:p>
            <a:pPr marL="0" indent="0" algn="just">
              <a:buNone/>
            </a:pPr>
            <a:r>
              <a:rPr lang="it-IT" dirty="0">
                <a:solidFill>
                  <a:srgbClr val="FF0000"/>
                </a:solidFill>
                <a:latin typeface="Arial" panose="020B0604020202020204" pitchFamily="34" charset="0"/>
                <a:cs typeface="Arial" panose="020B0604020202020204" pitchFamily="34" charset="0"/>
              </a:rPr>
              <a:t>SI PUÒ DIRE CHIARAMENTE</a:t>
            </a:r>
            <a:r>
              <a:rPr lang="it-IT" dirty="0"/>
              <a:t>”</a:t>
            </a:r>
          </a:p>
          <a:p>
            <a:pPr marL="0" indent="0" algn="just">
              <a:buNone/>
            </a:pPr>
            <a:r>
              <a:rPr lang="it-IT" dirty="0"/>
              <a:t> </a:t>
            </a:r>
            <a:r>
              <a:rPr lang="it-IT" dirty="0">
                <a:latin typeface="Arial" panose="020B0604020202020204" pitchFamily="34" charset="0"/>
                <a:cs typeface="Arial" panose="020B0604020202020204" pitchFamily="34" charset="0"/>
              </a:rPr>
              <a:t>Ludwig </a:t>
            </a:r>
            <a:r>
              <a:rPr lang="it-IT" dirty="0" err="1">
                <a:latin typeface="Arial" panose="020B0604020202020204" pitchFamily="34" charset="0"/>
                <a:cs typeface="Arial" panose="020B0604020202020204" pitchFamily="34" charset="0"/>
              </a:rPr>
              <a:t>Wittegenstein</a:t>
            </a:r>
            <a:endParaRPr lang="it-IT" dirty="0">
              <a:latin typeface="Arial" panose="020B0604020202020204" pitchFamily="34" charset="0"/>
              <a:cs typeface="Arial" panose="020B0604020202020204" pitchFamily="34" charset="0"/>
            </a:endParaRPr>
          </a:p>
          <a:p>
            <a:pPr marL="0" indent="0" algn="just">
              <a:buNone/>
            </a:pPr>
            <a:endParaRPr lang="it-IT" dirty="0">
              <a:latin typeface="Arial" panose="020B0604020202020204" pitchFamily="34" charset="0"/>
              <a:cs typeface="Arial" panose="020B0604020202020204" pitchFamily="34" charset="0"/>
            </a:endParaRPr>
          </a:p>
        </p:txBody>
      </p:sp>
      <p:pic>
        <p:nvPicPr>
          <p:cNvPr id="13314" name="Picture 2" descr="Risultati immagini per comunicare docente alunno">
            <a:extLst>
              <a:ext uri="{FF2B5EF4-FFF2-40B4-BE49-F238E27FC236}">
                <a16:creationId xmlns:a16="http://schemas.microsoft.com/office/drawing/2014/main" id="{1CB66F1B-B4A8-4E03-A201-F1B9A48C9D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3271" y="3861048"/>
            <a:ext cx="3861745" cy="25765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9841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CB975A-F2E6-4A84-BFEA-19EDFD7C73AD}"/>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IL METODO DI STUDIO </a:t>
            </a:r>
            <a:endParaRPr lang="it-IT" dirty="0"/>
          </a:p>
        </p:txBody>
      </p:sp>
      <p:sp>
        <p:nvSpPr>
          <p:cNvPr id="3" name="Segnaposto contenuto 2">
            <a:extLst>
              <a:ext uri="{FF2B5EF4-FFF2-40B4-BE49-F238E27FC236}">
                <a16:creationId xmlns:a16="http://schemas.microsoft.com/office/drawing/2014/main" id="{8323D939-1B5B-42E0-AE88-045640432EB9}"/>
              </a:ext>
            </a:extLst>
          </p:cNvPr>
          <p:cNvSpPr>
            <a:spLocks noGrp="1"/>
          </p:cNvSpPr>
          <p:nvPr>
            <p:ph idx="1"/>
          </p:nvPr>
        </p:nvSpPr>
        <p:spPr>
          <a:xfrm>
            <a:off x="251520" y="2708920"/>
            <a:ext cx="8640960" cy="3874442"/>
          </a:xfrm>
        </p:spPr>
        <p:txBody>
          <a:bodyPr>
            <a:normAutofit/>
          </a:bodyPr>
          <a:lstStyle/>
          <a:p>
            <a:pPr marL="0" indent="0">
              <a:buNone/>
            </a:pPr>
            <a:endParaRPr lang="it-IT" dirty="0">
              <a:effectLst/>
              <a:latin typeface="Arial" panose="020B0604020202020204" pitchFamily="34" charset="0"/>
              <a:cs typeface="Arial" panose="020B0604020202020204" pitchFamily="34" charset="0"/>
            </a:endParaRPr>
          </a:p>
          <a:p>
            <a:pPr marL="0" indent="0" algn="just">
              <a:buNone/>
            </a:pPr>
            <a:r>
              <a:rPr lang="it-IT" sz="3600" dirty="0">
                <a:effectLst/>
                <a:latin typeface="Arial" panose="020B0604020202020204" pitchFamily="34" charset="0"/>
                <a:cs typeface="Arial" panose="020B0604020202020204" pitchFamily="34" charset="0"/>
              </a:rPr>
              <a:t>Per molti studenti il metodo di studio suona come qualcosa di </a:t>
            </a:r>
            <a:r>
              <a:rPr lang="it-IT" sz="3600" b="1" dirty="0">
                <a:solidFill>
                  <a:schemeClr val="tx1">
                    <a:lumMod val="95000"/>
                    <a:lumOff val="5000"/>
                  </a:schemeClr>
                </a:solidFill>
                <a:effectLst/>
                <a:latin typeface="Arial" panose="020B0604020202020204" pitchFamily="34" charset="0"/>
                <a:cs typeface="Arial" panose="020B0604020202020204" pitchFamily="34" charset="0"/>
              </a:rPr>
              <a:t>misterioso</a:t>
            </a:r>
            <a:r>
              <a:rPr lang="it-IT" sz="3600" dirty="0">
                <a:effectLst/>
                <a:latin typeface="Arial" panose="020B0604020202020204" pitchFamily="34" charset="0"/>
                <a:cs typeface="Arial" panose="020B0604020202020204" pitchFamily="34" charset="0"/>
              </a:rPr>
              <a:t>, come un miraggio che una volta scoperto aiuta a risolvere tutti i problemi scolastici.</a:t>
            </a:r>
          </a:p>
          <a:p>
            <a:pPr marL="0" indent="0" algn="just">
              <a:buNone/>
            </a:pPr>
            <a:r>
              <a:rPr lang="it-IT" sz="3600" dirty="0">
                <a:effectLst/>
                <a:latin typeface="Arial" panose="020B0604020202020204" pitchFamily="34" charset="0"/>
                <a:cs typeface="Arial" panose="020B0604020202020204" pitchFamily="34" charset="0"/>
              </a:rPr>
              <a:t>Pensarla così non è sbagliato! </a:t>
            </a:r>
            <a:endParaRPr lang="it-IT"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05431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COMUNICARE</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482981"/>
          </a:xfrm>
        </p:spPr>
        <p:txBody>
          <a:bodyPr>
            <a:normAutofit/>
          </a:bodyPr>
          <a:lstStyle/>
          <a:p>
            <a:pPr marL="0" indent="0" algn="just">
              <a:buNone/>
            </a:pPr>
            <a:r>
              <a:rPr lang="it-IT" dirty="0">
                <a:latin typeface="Arial" panose="020B0604020202020204" pitchFamily="34" charset="0"/>
                <a:cs typeface="Arial" panose="020B0604020202020204" pitchFamily="34" charset="0"/>
              </a:rPr>
              <a:t>L’apprendimento, in ogni grado di istruzione, viene verificato dai docenti attraverso test orali o scritti. Ciò richiede che tra studente ed insegnante avvenga una comunicazione.</a:t>
            </a:r>
          </a:p>
          <a:p>
            <a:pPr marL="0" indent="0" algn="just">
              <a:buNone/>
            </a:pPr>
            <a:r>
              <a:rPr lang="it-IT" b="1" dirty="0">
                <a:solidFill>
                  <a:srgbClr val="FF0000"/>
                </a:solidFill>
                <a:latin typeface="Arial" panose="020B0604020202020204" pitchFamily="34" charset="0"/>
                <a:cs typeface="Arial" panose="020B0604020202020204" pitchFamily="34" charset="0"/>
              </a:rPr>
              <a:t>La comunicazione è un gesto di cooperazione</a:t>
            </a:r>
            <a:r>
              <a:rPr lang="it-IT"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1508074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LA COMUNICAZIONE EFFICACE</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482981"/>
          </a:xfrm>
        </p:spPr>
        <p:txBody>
          <a:bodyPr>
            <a:normAutofit lnSpcReduction="10000"/>
          </a:bodyPr>
          <a:lstStyle/>
          <a:p>
            <a:pPr marL="0" indent="0" algn="just">
              <a:buNone/>
            </a:pPr>
            <a:r>
              <a:rPr lang="it-IT" dirty="0">
                <a:latin typeface="Arial" panose="020B0604020202020204" pitchFamily="34" charset="0"/>
                <a:cs typeface="Arial" panose="020B0604020202020204" pitchFamily="34" charset="0"/>
              </a:rPr>
              <a:t>Per comunicare in modo efficace è importante (oltre ad utilizzare correttamente la lingua italiana) fornire le informazioni richieste senza esitazioni né divagazioni.</a:t>
            </a:r>
          </a:p>
          <a:p>
            <a:pPr marL="0" indent="0" algn="just">
              <a:buNone/>
            </a:pPr>
            <a:r>
              <a:rPr lang="it-IT" dirty="0">
                <a:latin typeface="Arial" panose="020B0604020202020204" pitchFamily="34" charset="0"/>
                <a:cs typeface="Arial" panose="020B0604020202020204" pitchFamily="34" charset="0"/>
              </a:rPr>
              <a:t>La risposta richiesta è data dopo aver individuato: </a:t>
            </a:r>
          </a:p>
          <a:p>
            <a:pPr marL="0" indent="0" algn="just">
              <a:buNone/>
            </a:pPr>
            <a:r>
              <a:rPr lang="it-IT" dirty="0"/>
              <a:t>Cosa • Come • Chi • Perché • Dove • Quando</a:t>
            </a:r>
            <a:endParaRPr lang="it-IT" dirty="0">
              <a:latin typeface="Arial" panose="020B0604020202020204" pitchFamily="34" charset="0"/>
              <a:cs typeface="Arial" panose="020B0604020202020204" pitchFamily="34" charset="0"/>
            </a:endParaRPr>
          </a:p>
          <a:p>
            <a:pPr marL="0" indent="0" algn="just">
              <a:buNone/>
            </a:pP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5432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a:t>
            </a:r>
            <a:r>
              <a:rPr lang="it-IT" sz="4000" dirty="0">
                <a:solidFill>
                  <a:srgbClr val="00B0F0"/>
                </a:solidFill>
                <a:latin typeface="Arial" panose="020B0604020202020204" pitchFamily="34" charset="0"/>
                <a:cs typeface="Arial" panose="020B0604020202020204" pitchFamily="34" charset="0"/>
              </a:rPr>
              <a:t>IL METODO DI STUDIO IN 10 PASSI</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482981"/>
          </a:xfrm>
        </p:spPr>
        <p:txBody>
          <a:bodyPr>
            <a:normAutofit lnSpcReduction="10000"/>
          </a:bodyPr>
          <a:lstStyle/>
          <a:p>
            <a:pPr marL="0" indent="0" algn="just">
              <a:buNone/>
            </a:pPr>
            <a:r>
              <a:rPr lang="it-IT" i="1" dirty="0">
                <a:effectLst/>
                <a:latin typeface="Arial" panose="020B0604020202020204" pitchFamily="34" charset="0"/>
                <a:cs typeface="Arial" panose="020B0604020202020204" pitchFamily="34" charset="0"/>
              </a:rPr>
              <a:t>Apprendere non è sempre così semplice e spesso può accadere che, pur applicandosi, i ragazzi non ottengano i risultati sperati. </a:t>
            </a:r>
          </a:p>
          <a:p>
            <a:pPr marL="0" indent="0" algn="just">
              <a:buNone/>
            </a:pPr>
            <a:r>
              <a:rPr lang="it-IT" i="1" dirty="0">
                <a:effectLst/>
                <a:latin typeface="Arial" panose="020B0604020202020204" pitchFamily="34" charset="0"/>
                <a:cs typeface="Arial" panose="020B0604020202020204" pitchFamily="34" charset="0"/>
              </a:rPr>
              <a:t>Come rimediare e come sviluppare un metodo adeguato? </a:t>
            </a:r>
          </a:p>
          <a:p>
            <a:pPr marL="0" indent="0" algn="just">
              <a:buNone/>
            </a:pPr>
            <a:r>
              <a:rPr lang="it-IT" i="1" dirty="0">
                <a:effectLst/>
                <a:latin typeface="Arial" panose="020B0604020202020204" pitchFamily="34" charset="0"/>
                <a:cs typeface="Arial" panose="020B0604020202020204" pitchFamily="34" charset="0"/>
              </a:rPr>
              <a:t>Ecco i 10 consigli di Matteo Salvo, autore del libro "Studiare è un gioco da ragazzi!"</a:t>
            </a:r>
          </a:p>
          <a:p>
            <a:pPr marL="0" indent="0" algn="just">
              <a:buNone/>
            </a:pP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945680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a:t>
            </a:r>
            <a:r>
              <a:rPr lang="it-IT" dirty="0">
                <a:solidFill>
                  <a:srgbClr val="00B0F0"/>
                </a:solidFill>
                <a:latin typeface="Arial" panose="020B0604020202020204" pitchFamily="34" charset="0"/>
                <a:cs typeface="Arial" panose="020B0604020202020204" pitchFamily="34" charset="0"/>
              </a:rPr>
              <a:t>1° PASSO</a:t>
            </a:r>
            <a:endParaRPr lang="it-IT" sz="4000" dirty="0">
              <a:solidFill>
                <a:srgbClr val="00B0F0"/>
              </a:solidFill>
              <a:latin typeface="Arial" panose="020B060402020202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107504" y="2643182"/>
            <a:ext cx="9001000" cy="4170194"/>
          </a:xfrm>
        </p:spPr>
        <p:txBody>
          <a:bodyPr>
            <a:normAutofit fontScale="40000" lnSpcReduction="20000"/>
          </a:bodyPr>
          <a:lstStyle/>
          <a:p>
            <a:pPr marL="0" indent="0" algn="just">
              <a:buNone/>
            </a:pPr>
            <a:endParaRPr lang="it-IT" dirty="0">
              <a:effectLst/>
              <a:latin typeface="Arial" panose="020B0604020202020204" pitchFamily="34" charset="0"/>
              <a:cs typeface="Arial" panose="020B0604020202020204" pitchFamily="34" charset="0"/>
            </a:endParaRPr>
          </a:p>
          <a:p>
            <a:pPr marL="0" indent="0" algn="just">
              <a:buNone/>
            </a:pPr>
            <a:r>
              <a:rPr lang="it-IT" sz="5000" b="1" dirty="0">
                <a:solidFill>
                  <a:schemeClr val="tx1"/>
                </a:solidFill>
                <a:effectLst/>
                <a:latin typeface="Arial" panose="020B0604020202020204" pitchFamily="34" charset="0"/>
                <a:cs typeface="Arial" panose="020B0604020202020204" pitchFamily="34" charset="0"/>
              </a:rPr>
              <a:t>Associa un'emozione piacevole allo studio</a:t>
            </a:r>
            <a:r>
              <a:rPr lang="it-IT" sz="5000" dirty="0">
                <a:effectLst/>
                <a:latin typeface="Arial" panose="020B0604020202020204" pitchFamily="34" charset="0"/>
                <a:cs typeface="Arial" panose="020B0604020202020204" pitchFamily="34" charset="0"/>
              </a:rPr>
              <a:t>. Inizia a rendere confortevole l'ambiente in cui studi. Pensa a un campione di Formula 1 e al suo Box. Nulla è lasciato al caso. Considera che ciò che rende un ambiente produttivo è molto soggettivo, ma ti sei mai chiesto come mai a volte riusciamo a fare in un'ora quello che altre volte facciamo in tre? </a:t>
            </a:r>
          </a:p>
          <a:p>
            <a:pPr marL="0" indent="0" algn="just">
              <a:buNone/>
            </a:pPr>
            <a:r>
              <a:rPr lang="it-IT" sz="5000" b="1" dirty="0">
                <a:solidFill>
                  <a:schemeClr val="tx1"/>
                </a:solidFill>
                <a:effectLst/>
                <a:latin typeface="Arial" panose="020B0604020202020204" pitchFamily="34" charset="0"/>
                <a:cs typeface="Arial" panose="020B0604020202020204" pitchFamily="34" charset="0"/>
              </a:rPr>
              <a:t>Lavora per rendere l’ambiente concentrato</a:t>
            </a:r>
            <a:r>
              <a:rPr lang="it-IT" sz="5000" dirty="0">
                <a:effectLst/>
                <a:latin typeface="Arial" panose="020B0604020202020204" pitchFamily="34" charset="0"/>
                <a:cs typeface="Arial" panose="020B0604020202020204" pitchFamily="34" charset="0"/>
              </a:rPr>
              <a:t>, crea un luogo ordinato, con la giusta illuminazione, con il materiale a disposizione e che sia di tuo gradimento, con una sedia comoda, in modo da non studiare "stravaccato" sul letto. Se non hai la postazione da competizione, forse non avrai neppure la grinta giusta per "aggredire" gli argomenti. Se non sei un tipo competitivo e la materia che devi studiare proprio non ti va giù, cerca di renderla più concreta possibile, pensando ad esempi pratici. E se l'argomento proprio non si presta, pensa che, se ti concentri sul serio, finisci prima e puoi concederti un premio. Potrai andare a fare sport, uscire con gli amici...</a:t>
            </a:r>
          </a:p>
          <a:p>
            <a:pPr marL="0" indent="0" algn="just">
              <a:buNone/>
            </a:pPr>
            <a:br>
              <a:rPr lang="it-IT" dirty="0">
                <a:effectLst/>
              </a:rPr>
            </a:b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70937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a:t>
            </a:r>
            <a:r>
              <a:rPr lang="it-IT" dirty="0">
                <a:solidFill>
                  <a:srgbClr val="00B0F0"/>
                </a:solidFill>
                <a:latin typeface="Arial" panose="020B0604020202020204" pitchFamily="34" charset="0"/>
                <a:cs typeface="Arial" panose="020B0604020202020204" pitchFamily="34" charset="0"/>
              </a:rPr>
              <a:t>2° PASSO</a:t>
            </a:r>
            <a:endParaRPr lang="it-IT" sz="4000" dirty="0">
              <a:solidFill>
                <a:srgbClr val="00B0F0"/>
              </a:solidFill>
              <a:latin typeface="Arial" panose="020B060402020202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143508" y="2564904"/>
            <a:ext cx="8856984" cy="4176464"/>
          </a:xfrm>
        </p:spPr>
        <p:txBody>
          <a:bodyPr>
            <a:normAutofit fontScale="62500" lnSpcReduction="20000"/>
          </a:bodyPr>
          <a:lstStyle/>
          <a:p>
            <a:pPr marL="0" indent="0" algn="just">
              <a:buNone/>
            </a:pPr>
            <a:endParaRPr lang="it-IT" dirty="0">
              <a:effectLst/>
              <a:latin typeface="Arial" panose="020B0604020202020204" pitchFamily="34" charset="0"/>
              <a:cs typeface="Arial" panose="020B0604020202020204" pitchFamily="34" charset="0"/>
            </a:endParaRPr>
          </a:p>
          <a:p>
            <a:pPr marL="0" indent="0" algn="just">
              <a:buNone/>
            </a:pPr>
            <a:br>
              <a:rPr lang="it-IT" dirty="0">
                <a:effectLst/>
              </a:rPr>
            </a:br>
            <a:r>
              <a:rPr lang="it-IT" sz="4500" dirty="0">
                <a:effectLst/>
                <a:latin typeface="Arial" panose="020B0604020202020204" pitchFamily="34" charset="0"/>
                <a:cs typeface="Arial" panose="020B0604020202020204" pitchFamily="34" charset="0"/>
              </a:rPr>
              <a:t>Esci dallo schema di studiare per imparare e invece </a:t>
            </a:r>
            <a:r>
              <a:rPr lang="it-IT" sz="4500" b="1" dirty="0">
                <a:solidFill>
                  <a:schemeClr val="tx1"/>
                </a:solidFill>
                <a:effectLst/>
                <a:latin typeface="Arial" panose="020B0604020202020204" pitchFamily="34" charset="0"/>
                <a:cs typeface="Arial" panose="020B0604020202020204" pitchFamily="34" charset="0"/>
              </a:rPr>
              <a:t>studia per spiegare</a:t>
            </a:r>
            <a:r>
              <a:rPr lang="it-IT" sz="4500" dirty="0">
                <a:effectLst/>
                <a:latin typeface="Arial" panose="020B0604020202020204" pitchFamily="34" charset="0"/>
                <a:cs typeface="Arial" panose="020B0604020202020204" pitchFamily="34" charset="0"/>
              </a:rPr>
              <a:t>. In questo modo la nostra mente si pone su un piano completamente diverso. Nasceranno domande del tipo: "</a:t>
            </a:r>
            <a:r>
              <a:rPr lang="it-IT" sz="4500" i="1" dirty="0">
                <a:effectLst/>
                <a:latin typeface="Arial" panose="020B0604020202020204" pitchFamily="34" charset="0"/>
                <a:cs typeface="Arial" panose="020B0604020202020204" pitchFamily="34" charset="0"/>
              </a:rPr>
              <a:t>In questa parte qual è il concetto principale da trasferire?", </a:t>
            </a:r>
            <a:r>
              <a:rPr lang="it-IT" sz="4500" dirty="0">
                <a:effectLst/>
                <a:latin typeface="Arial" panose="020B0604020202020204" pitchFamily="34" charset="0"/>
                <a:cs typeface="Arial" panose="020B0604020202020204" pitchFamily="34" charset="0"/>
              </a:rPr>
              <a:t>"</a:t>
            </a:r>
            <a:r>
              <a:rPr lang="it-IT" sz="4500" i="1" dirty="0">
                <a:effectLst/>
                <a:latin typeface="Arial" panose="020B0604020202020204" pitchFamily="34" charset="0"/>
                <a:cs typeface="Arial" panose="020B0604020202020204" pitchFamily="34" charset="0"/>
              </a:rPr>
              <a:t>Quali sono le cose più difficili da spiegare?". </a:t>
            </a:r>
          </a:p>
          <a:p>
            <a:pPr marL="0" indent="0" algn="just">
              <a:buNone/>
            </a:pPr>
            <a:r>
              <a:rPr lang="it-IT" sz="4500" dirty="0">
                <a:effectLst/>
                <a:latin typeface="Arial" panose="020B0604020202020204" pitchFamily="34" charset="0"/>
                <a:cs typeface="Arial" panose="020B0604020202020204" pitchFamily="34" charset="0"/>
              </a:rPr>
              <a:t>Selezionerai meglio le informazioni e sarai più pronto a comunicarle in maniera efficace.</a:t>
            </a:r>
            <a:r>
              <a:rPr lang="it-IT" sz="4500" dirty="0">
                <a:effectLst/>
              </a:rPr>
              <a:t> </a:t>
            </a:r>
          </a:p>
          <a:p>
            <a:pPr marL="0" indent="0" algn="just">
              <a:buNone/>
            </a:pPr>
            <a:br>
              <a:rPr lang="it-IT" dirty="0">
                <a:effectLst/>
              </a:rPr>
            </a:b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605993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a:t>
            </a:r>
            <a:r>
              <a:rPr lang="it-IT" dirty="0">
                <a:solidFill>
                  <a:srgbClr val="00B0F0"/>
                </a:solidFill>
                <a:latin typeface="Arial" panose="020B0604020202020204" pitchFamily="34" charset="0"/>
                <a:cs typeface="Arial" panose="020B0604020202020204" pitchFamily="34" charset="0"/>
              </a:rPr>
              <a:t>3° PASSO</a:t>
            </a:r>
            <a:endParaRPr lang="it-IT" sz="4000" dirty="0">
              <a:solidFill>
                <a:srgbClr val="00B0F0"/>
              </a:solidFill>
              <a:latin typeface="Arial" panose="020B060402020202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15516" y="2852936"/>
            <a:ext cx="8712968" cy="3940180"/>
          </a:xfrm>
        </p:spPr>
        <p:txBody>
          <a:bodyPr>
            <a:normAutofit fontScale="55000" lnSpcReduction="20000"/>
          </a:bodyPr>
          <a:lstStyle/>
          <a:p>
            <a:pPr marL="0" indent="0" algn="just">
              <a:buNone/>
            </a:pPr>
            <a:endParaRPr lang="it-IT" dirty="0">
              <a:effectLst/>
              <a:latin typeface="Arial" panose="020B0604020202020204" pitchFamily="34" charset="0"/>
              <a:cs typeface="Arial" panose="020B0604020202020204" pitchFamily="34" charset="0"/>
            </a:endParaRPr>
          </a:p>
          <a:p>
            <a:pPr marL="0" indent="0" algn="just">
              <a:buNone/>
            </a:pPr>
            <a:r>
              <a:rPr lang="it-IT" sz="5100" b="1" dirty="0">
                <a:solidFill>
                  <a:schemeClr val="tx1"/>
                </a:solidFill>
                <a:effectLst/>
                <a:latin typeface="Arial" panose="020B0604020202020204" pitchFamily="34" charset="0"/>
                <a:cs typeface="Arial" panose="020B0604020202020204" pitchFamily="34" charset="0"/>
              </a:rPr>
              <a:t>Pianifica il tempo </a:t>
            </a:r>
            <a:r>
              <a:rPr lang="it-IT" sz="5100" dirty="0">
                <a:effectLst/>
                <a:latin typeface="Arial" panose="020B0604020202020204" pitchFamily="34" charset="0"/>
                <a:cs typeface="Arial" panose="020B0604020202020204" pitchFamily="34" charset="0"/>
              </a:rPr>
              <a:t>che hai a disposizione tenendo conto che devi alternare lo studio alle pause perché la nostra soglia di attenzione non è costante. Dunque scandisci il tempo così: 40 minuti di studio, 15 minuti di pausa vera (gioco, passeggiata), 5 minuti di ripasso di quello che è stato fatto nei 40 minuti precedenti, poi di nuovo pausa e riparti.</a:t>
            </a:r>
            <a:r>
              <a:rPr lang="it-IT" sz="4100" dirty="0">
                <a:effectLst/>
                <a:latin typeface="Arial" panose="020B0604020202020204" pitchFamily="34" charset="0"/>
                <a:cs typeface="Arial" panose="020B0604020202020204" pitchFamily="34" charset="0"/>
              </a:rPr>
              <a:t>        </a:t>
            </a:r>
            <a:br>
              <a:rPr lang="it-IT" sz="4100" dirty="0">
                <a:effectLst/>
                <a:latin typeface="Arial" panose="020B0604020202020204" pitchFamily="34" charset="0"/>
                <a:cs typeface="Arial" panose="020B0604020202020204" pitchFamily="34" charset="0"/>
              </a:rPr>
            </a:br>
            <a:br>
              <a:rPr lang="it-IT" sz="4100" dirty="0">
                <a:effectLst/>
                <a:latin typeface="Arial" panose="020B0604020202020204" pitchFamily="34" charset="0"/>
                <a:cs typeface="Arial" panose="020B0604020202020204" pitchFamily="34" charset="0"/>
              </a:rPr>
            </a:br>
            <a:br>
              <a:rPr lang="it-IT" dirty="0">
                <a:effectLst/>
              </a:rPr>
            </a:br>
            <a:br>
              <a:rPr lang="it-IT" dirty="0">
                <a:effectLst/>
              </a:rPr>
            </a:b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743044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a:t>
            </a:r>
            <a:r>
              <a:rPr lang="it-IT" dirty="0">
                <a:solidFill>
                  <a:srgbClr val="00B0F0"/>
                </a:solidFill>
                <a:latin typeface="Arial" panose="020B0604020202020204" pitchFamily="34" charset="0"/>
                <a:cs typeface="Arial" panose="020B0604020202020204" pitchFamily="34" charset="0"/>
              </a:rPr>
              <a:t>4° PASSO</a:t>
            </a:r>
            <a:endParaRPr lang="it-IT" sz="4000" dirty="0">
              <a:solidFill>
                <a:srgbClr val="00B0F0"/>
              </a:solidFill>
              <a:latin typeface="Arial" panose="020B060402020202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107504" y="2643182"/>
            <a:ext cx="8928992" cy="3940180"/>
          </a:xfrm>
        </p:spPr>
        <p:txBody>
          <a:bodyPr>
            <a:normAutofit fontScale="25000" lnSpcReduction="20000"/>
          </a:bodyPr>
          <a:lstStyle/>
          <a:p>
            <a:pPr marL="0" indent="0" algn="just">
              <a:buNone/>
            </a:pPr>
            <a:endParaRPr lang="it-IT" dirty="0">
              <a:effectLst/>
              <a:latin typeface="Arial" panose="020B0604020202020204" pitchFamily="34" charset="0"/>
              <a:cs typeface="Arial" panose="020B0604020202020204" pitchFamily="34" charset="0"/>
            </a:endParaRPr>
          </a:p>
          <a:p>
            <a:pPr marL="0" indent="0" algn="just">
              <a:buNone/>
            </a:pPr>
            <a:r>
              <a:rPr lang="it-IT" sz="10400" b="1" dirty="0">
                <a:solidFill>
                  <a:schemeClr val="tx1"/>
                </a:solidFill>
                <a:effectLst/>
                <a:latin typeface="Arial" panose="020B0604020202020204" pitchFamily="34" charset="0"/>
                <a:cs typeface="Arial" panose="020B0604020202020204" pitchFamily="34" charset="0"/>
              </a:rPr>
              <a:t>Parti dal macroscopico per arrivare al dettaglio</a:t>
            </a:r>
            <a:r>
              <a:rPr lang="it-IT" sz="10400" dirty="0">
                <a:effectLst/>
                <a:latin typeface="Arial" panose="020B0604020202020204" pitchFamily="34" charset="0"/>
                <a:cs typeface="Arial" panose="020B0604020202020204" pitchFamily="34" charset="0"/>
              </a:rPr>
              <a:t>. Capire com'è strutturato un libro è fondamentale per comprendere il senso di quello che studierai. Quindi leggi l'introduzione, la prefazione, l'indice e la guida al testo (se il tuo libro ne è provvisto). Non pensare che sia una perdita di tempo, anzi. Iniziare a leggere un libro, magari sottolineando tutto, senza avere una visione d'insieme che ci permette di collocare gli argomenti e di orientarci, non porterà molto distante.</a:t>
            </a:r>
          </a:p>
          <a:p>
            <a:pPr marL="0" indent="0" algn="just">
              <a:buNone/>
            </a:pPr>
            <a:br>
              <a:rPr lang="it-IT" sz="4600" dirty="0">
                <a:effectLst/>
                <a:latin typeface="Arial" panose="020B0604020202020204" pitchFamily="34" charset="0"/>
                <a:cs typeface="Arial" panose="020B0604020202020204" pitchFamily="34" charset="0"/>
              </a:rPr>
            </a:br>
            <a:br>
              <a:rPr lang="it-IT" sz="4600" dirty="0">
                <a:effectLst/>
                <a:latin typeface="Arial" panose="020B0604020202020204" pitchFamily="34" charset="0"/>
                <a:cs typeface="Arial" panose="020B0604020202020204" pitchFamily="34" charset="0"/>
              </a:rPr>
            </a:br>
            <a:br>
              <a:rPr lang="it-IT" sz="4600" dirty="0">
                <a:effectLst/>
                <a:latin typeface="Arial" panose="020B0604020202020204" pitchFamily="34" charset="0"/>
                <a:cs typeface="Arial" panose="020B0604020202020204" pitchFamily="34" charset="0"/>
              </a:rPr>
            </a:b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84146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a:t>
            </a:r>
            <a:r>
              <a:rPr lang="it-IT" dirty="0">
                <a:solidFill>
                  <a:srgbClr val="00B0F0"/>
                </a:solidFill>
                <a:latin typeface="Arial" panose="020B0604020202020204" pitchFamily="34" charset="0"/>
                <a:cs typeface="Arial" panose="020B0604020202020204" pitchFamily="34" charset="0"/>
              </a:rPr>
              <a:t>5° PASSO</a:t>
            </a:r>
            <a:endParaRPr lang="it-IT" sz="4000" dirty="0">
              <a:solidFill>
                <a:srgbClr val="00B0F0"/>
              </a:solidFill>
              <a:latin typeface="Arial" panose="020B060402020202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fontScale="25000" lnSpcReduction="20000"/>
          </a:bodyPr>
          <a:lstStyle/>
          <a:p>
            <a:pPr marL="0" indent="0" algn="just">
              <a:buNone/>
            </a:pPr>
            <a:endParaRPr lang="it-IT" dirty="0">
              <a:effectLst/>
              <a:latin typeface="Arial" panose="020B0604020202020204" pitchFamily="34" charset="0"/>
              <a:cs typeface="Arial" panose="020B0604020202020204" pitchFamily="34" charset="0"/>
            </a:endParaRPr>
          </a:p>
          <a:p>
            <a:pPr marL="0" indent="0" algn="just">
              <a:buNone/>
            </a:pPr>
            <a:r>
              <a:rPr lang="it-IT" sz="9600" dirty="0">
                <a:effectLst/>
                <a:latin typeface="Arial" panose="020B0604020202020204" pitchFamily="34" charset="0"/>
                <a:cs typeface="Arial" panose="020B0604020202020204" pitchFamily="34" charset="0"/>
              </a:rPr>
              <a:t>Dai una </a:t>
            </a:r>
            <a:r>
              <a:rPr lang="it-IT" sz="9600" b="1" dirty="0">
                <a:solidFill>
                  <a:schemeClr val="tx1"/>
                </a:solidFill>
                <a:effectLst/>
                <a:latin typeface="Arial" panose="020B0604020202020204" pitchFamily="34" charset="0"/>
                <a:cs typeface="Arial" panose="020B0604020202020204" pitchFamily="34" charset="0"/>
              </a:rPr>
              <a:t>lettura generale all'argomento </a:t>
            </a:r>
            <a:r>
              <a:rPr lang="it-IT" sz="9600" dirty="0">
                <a:effectLst/>
                <a:latin typeface="Arial" panose="020B0604020202020204" pitchFamily="34" charset="0"/>
                <a:cs typeface="Arial" panose="020B0604020202020204" pitchFamily="34" charset="0"/>
              </a:rPr>
              <a:t>che devi studiare in questo modo: leggi il titolo del capitolo e vai in fondo a vedere se c'è un riassunto o un questionario, guarda se c'è una scheda o una mappa concettuale riepilogativa, leggi i paragrafi, guarda immagini e didascalie, guarda i grafici (se ce ne sono), guarda le parole in grassetto o in corsivo, osserva se a fondo pagina ci sono parole chiave. </a:t>
            </a:r>
          </a:p>
          <a:p>
            <a:pPr marL="0" indent="0" algn="just">
              <a:buNone/>
            </a:pPr>
            <a:r>
              <a:rPr lang="it-IT" sz="9600" i="1" dirty="0">
                <a:effectLst/>
                <a:latin typeface="Arial" panose="020B0604020202020204" pitchFamily="34" charset="0"/>
                <a:cs typeface="Arial" panose="020B0604020202020204" pitchFamily="34" charset="0"/>
              </a:rPr>
              <a:t>Perché il questionario o la verifica che trovi in fondo al capitolo è così importante? </a:t>
            </a:r>
          </a:p>
          <a:p>
            <a:pPr marL="0" indent="0" algn="just">
              <a:buNone/>
            </a:pPr>
            <a:r>
              <a:rPr lang="it-IT" sz="9600" dirty="0">
                <a:effectLst/>
                <a:latin typeface="Arial" panose="020B0604020202020204" pitchFamily="34" charset="0"/>
                <a:cs typeface="Arial" panose="020B0604020202020204" pitchFamily="34" charset="0"/>
              </a:rPr>
              <a:t>Perché sarà quel 20% di domande che danno l'80% della conoscenza richiesta, quindi le prime sulle quali concentrarsi. </a:t>
            </a:r>
            <a:r>
              <a:rPr lang="it-IT" sz="5800" dirty="0">
                <a:effectLst/>
                <a:latin typeface="Arial" panose="020B0604020202020204" pitchFamily="34" charset="0"/>
                <a:cs typeface="Arial" panose="020B0604020202020204" pitchFamily="34" charset="0"/>
              </a:rPr>
              <a:t> </a:t>
            </a:r>
            <a:br>
              <a:rPr lang="it-IT" sz="5800" dirty="0">
                <a:effectLst/>
                <a:latin typeface="Arial" panose="020B0604020202020204" pitchFamily="34" charset="0"/>
                <a:cs typeface="Arial" panose="020B0604020202020204" pitchFamily="34" charset="0"/>
              </a:rPr>
            </a:br>
            <a:br>
              <a:rPr lang="it-IT" sz="5800" dirty="0">
                <a:effectLst/>
                <a:latin typeface="Arial" panose="020B0604020202020204" pitchFamily="34" charset="0"/>
                <a:cs typeface="Arial" panose="020B0604020202020204" pitchFamily="34" charset="0"/>
              </a:rPr>
            </a:br>
            <a:br>
              <a:rPr lang="it-IT" sz="5800" dirty="0">
                <a:effectLst/>
                <a:latin typeface="Arial" panose="020B0604020202020204" pitchFamily="34" charset="0"/>
                <a:cs typeface="Arial" panose="020B0604020202020204" pitchFamily="34" charset="0"/>
              </a:rPr>
            </a:br>
            <a:br>
              <a:rPr lang="it-IT" sz="4600" dirty="0">
                <a:effectLst/>
                <a:latin typeface="Arial" panose="020B0604020202020204" pitchFamily="34" charset="0"/>
                <a:cs typeface="Arial" panose="020B0604020202020204" pitchFamily="34" charset="0"/>
              </a:rPr>
            </a:b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60876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a:t>
            </a:r>
            <a:r>
              <a:rPr lang="it-IT" dirty="0">
                <a:solidFill>
                  <a:srgbClr val="00B0F0"/>
                </a:solidFill>
                <a:latin typeface="Arial" panose="020B0604020202020204" pitchFamily="34" charset="0"/>
                <a:cs typeface="Arial" panose="020B0604020202020204" pitchFamily="34" charset="0"/>
              </a:rPr>
              <a:t>6° PASSO</a:t>
            </a:r>
            <a:endParaRPr lang="it-IT" sz="4000" dirty="0">
              <a:solidFill>
                <a:srgbClr val="00B0F0"/>
              </a:solidFill>
              <a:latin typeface="Arial" panose="020B060402020202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3140968"/>
            <a:ext cx="8568952" cy="3442394"/>
          </a:xfrm>
        </p:spPr>
        <p:txBody>
          <a:bodyPr>
            <a:normAutofit fontScale="77500" lnSpcReduction="20000"/>
          </a:bodyPr>
          <a:lstStyle/>
          <a:p>
            <a:pPr marL="0" indent="0" algn="just">
              <a:buNone/>
            </a:pPr>
            <a:endParaRPr lang="it-IT" dirty="0">
              <a:effectLst/>
              <a:latin typeface="Arial" panose="020B0604020202020204" pitchFamily="34" charset="0"/>
              <a:cs typeface="Arial" panose="020B0604020202020204" pitchFamily="34" charset="0"/>
            </a:endParaRPr>
          </a:p>
          <a:p>
            <a:pPr marL="0" indent="0" algn="just">
              <a:buNone/>
            </a:pPr>
            <a:r>
              <a:rPr lang="it-IT" sz="5100" dirty="0">
                <a:effectLst/>
                <a:latin typeface="Arial" panose="020B0604020202020204" pitchFamily="34" charset="0"/>
                <a:cs typeface="Arial" panose="020B0604020202020204" pitchFamily="34" charset="0"/>
              </a:rPr>
              <a:t>Non sottolineare tutto perché è come non sottolineare niente. </a:t>
            </a:r>
          </a:p>
          <a:p>
            <a:pPr marL="0" indent="0" algn="just">
              <a:buNone/>
            </a:pPr>
            <a:r>
              <a:rPr lang="it-IT" sz="5100" dirty="0">
                <a:effectLst/>
                <a:latin typeface="Arial" panose="020B0604020202020204" pitchFamily="34" charset="0"/>
                <a:cs typeface="Arial" panose="020B0604020202020204" pitchFamily="34" charset="0"/>
              </a:rPr>
              <a:t>Scegli, invece, </a:t>
            </a:r>
            <a:r>
              <a:rPr lang="it-IT" sz="5100" b="1" dirty="0">
                <a:solidFill>
                  <a:schemeClr val="tx1"/>
                </a:solidFill>
                <a:effectLst/>
                <a:latin typeface="Arial" panose="020B0604020202020204" pitchFamily="34" charset="0"/>
                <a:cs typeface="Arial" panose="020B0604020202020204" pitchFamily="34" charset="0"/>
              </a:rPr>
              <a:t>parole chiave</a:t>
            </a:r>
            <a:r>
              <a:rPr lang="it-IT" sz="5100" dirty="0">
                <a:effectLst/>
                <a:latin typeface="Arial" panose="020B0604020202020204" pitchFamily="34" charset="0"/>
                <a:cs typeface="Arial" panose="020B0604020202020204" pitchFamily="34" charset="0"/>
              </a:rPr>
              <a:t> (verbi o sostantivi) che racchiudono un'immagine o un concetto.</a:t>
            </a:r>
          </a:p>
          <a:p>
            <a:pPr marL="0" indent="0" algn="just">
              <a:buNone/>
            </a:pP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3451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a:t>
            </a:r>
            <a:r>
              <a:rPr lang="it-IT" dirty="0">
                <a:solidFill>
                  <a:srgbClr val="00B0F0"/>
                </a:solidFill>
                <a:latin typeface="Arial" panose="020B0604020202020204" pitchFamily="34" charset="0"/>
                <a:cs typeface="Arial" panose="020B0604020202020204" pitchFamily="34" charset="0"/>
              </a:rPr>
              <a:t>7° PASSO</a:t>
            </a:r>
            <a:endParaRPr lang="it-IT" sz="4000" dirty="0">
              <a:solidFill>
                <a:srgbClr val="00B0F0"/>
              </a:solidFill>
              <a:latin typeface="Arial" panose="020B060402020202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fontScale="47500" lnSpcReduction="20000"/>
          </a:bodyPr>
          <a:lstStyle/>
          <a:p>
            <a:pPr marL="0" indent="0" algn="just">
              <a:buNone/>
            </a:pPr>
            <a:endParaRPr lang="it-IT" dirty="0">
              <a:effectLst/>
              <a:latin typeface="Arial" panose="020B0604020202020204" pitchFamily="34" charset="0"/>
              <a:cs typeface="Arial" panose="020B0604020202020204" pitchFamily="34" charset="0"/>
            </a:endParaRPr>
          </a:p>
          <a:p>
            <a:pPr marL="0" indent="0" algn="just">
              <a:buNone/>
            </a:pPr>
            <a:r>
              <a:rPr lang="it-IT" sz="8400" b="1" dirty="0">
                <a:solidFill>
                  <a:schemeClr val="tx1"/>
                </a:solidFill>
                <a:effectLst/>
                <a:latin typeface="Arial" panose="020B0604020202020204" pitchFamily="34" charset="0"/>
                <a:cs typeface="Arial" panose="020B0604020202020204" pitchFamily="34" charset="0"/>
              </a:rPr>
              <a:t>Per memorizzare </a:t>
            </a:r>
            <a:r>
              <a:rPr lang="it-IT" sz="8400" dirty="0">
                <a:effectLst/>
                <a:latin typeface="Arial" panose="020B0604020202020204" pitchFamily="34" charset="0"/>
                <a:cs typeface="Arial" panose="020B0604020202020204" pitchFamily="34" charset="0"/>
              </a:rPr>
              <a:t>parti dal concetto che dopo due settimane ricordiamo il 10% di ciò che abbiamo letto e il 90% di ciò che abbiamo detto e fatto. Quindi lo studio deve essere attivo.</a:t>
            </a:r>
          </a:p>
          <a:p>
            <a:pPr marL="0" indent="0" algn="just">
              <a:buNone/>
            </a:pPr>
            <a:br>
              <a:rPr lang="it-IT" sz="5800" dirty="0">
                <a:effectLst/>
                <a:latin typeface="Arial" panose="020B0604020202020204" pitchFamily="34" charset="0"/>
                <a:cs typeface="Arial" panose="020B0604020202020204" pitchFamily="34" charset="0"/>
              </a:rPr>
            </a:br>
            <a:br>
              <a:rPr lang="it-IT" sz="4600" dirty="0">
                <a:effectLst/>
                <a:latin typeface="Arial" panose="020B0604020202020204" pitchFamily="34" charset="0"/>
                <a:cs typeface="Arial" panose="020B0604020202020204" pitchFamily="34" charset="0"/>
              </a:rPr>
            </a:b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094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CB975A-F2E6-4A84-BFEA-19EDFD7C73AD}"/>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IL METODO DI STUDIO </a:t>
            </a:r>
            <a:endParaRPr lang="it-IT" dirty="0"/>
          </a:p>
        </p:txBody>
      </p:sp>
      <p:sp>
        <p:nvSpPr>
          <p:cNvPr id="3" name="Segnaposto contenuto 2">
            <a:extLst>
              <a:ext uri="{FF2B5EF4-FFF2-40B4-BE49-F238E27FC236}">
                <a16:creationId xmlns:a16="http://schemas.microsoft.com/office/drawing/2014/main" id="{8323D939-1B5B-42E0-AE88-045640432EB9}"/>
              </a:ext>
            </a:extLst>
          </p:cNvPr>
          <p:cNvSpPr>
            <a:spLocks noGrp="1"/>
          </p:cNvSpPr>
          <p:nvPr>
            <p:ph idx="1"/>
          </p:nvPr>
        </p:nvSpPr>
        <p:spPr>
          <a:xfrm>
            <a:off x="251520" y="2643182"/>
            <a:ext cx="8435280" cy="3509424"/>
          </a:xfrm>
        </p:spPr>
        <p:txBody>
          <a:bodyPr>
            <a:normAutofit/>
          </a:bodyPr>
          <a:lstStyle/>
          <a:p>
            <a:pPr algn="just">
              <a:buFont typeface="Wingdings" panose="05000000000000000000" pitchFamily="2" charset="2"/>
              <a:buChar char="v"/>
            </a:pPr>
            <a:r>
              <a:rPr lang="it-IT" sz="4000" dirty="0">
                <a:effectLst/>
                <a:latin typeface="Arial" panose="020B0604020202020204" pitchFamily="34" charset="0"/>
                <a:cs typeface="Arial" panose="020B0604020202020204" pitchFamily="34" charset="0"/>
              </a:rPr>
              <a:t> Ma che cosa si intende realmente per </a:t>
            </a:r>
            <a:r>
              <a:rPr lang="it-IT" sz="4000" b="1" dirty="0">
                <a:effectLst/>
                <a:latin typeface="Arial" panose="020B0604020202020204" pitchFamily="34" charset="0"/>
                <a:cs typeface="Arial" panose="020B0604020202020204" pitchFamily="34" charset="0"/>
              </a:rPr>
              <a:t>metodo di studio</a:t>
            </a:r>
            <a:r>
              <a:rPr lang="it-IT" sz="4000" dirty="0">
                <a:effectLst/>
                <a:latin typeface="Arial" panose="020B0604020202020204" pitchFamily="34" charset="0"/>
                <a:cs typeface="Arial" panose="020B0604020202020204" pitchFamily="34" charset="0"/>
              </a:rPr>
              <a:t>? </a:t>
            </a:r>
          </a:p>
          <a:p>
            <a:pPr algn="just">
              <a:buFont typeface="Wingdings" panose="05000000000000000000" pitchFamily="2" charset="2"/>
              <a:buChar char="v"/>
            </a:pPr>
            <a:r>
              <a:rPr lang="it-IT" sz="4000" dirty="0">
                <a:effectLst/>
                <a:latin typeface="Arial" panose="020B0604020202020204" pitchFamily="34" charset="0"/>
                <a:cs typeface="Arial" panose="020B0604020202020204" pitchFamily="34" charset="0"/>
              </a:rPr>
              <a:t> E soprattutto ne esiste uno solo valido per tutti, oppure ognuno ne ha uno personalizzato?</a:t>
            </a:r>
            <a:endParaRPr lang="it-IT"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21652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a:t>
            </a:r>
            <a:r>
              <a:rPr lang="it-IT" dirty="0">
                <a:solidFill>
                  <a:srgbClr val="00B0F0"/>
                </a:solidFill>
                <a:latin typeface="Arial" panose="020B0604020202020204" pitchFamily="34" charset="0"/>
                <a:cs typeface="Arial" panose="020B0604020202020204" pitchFamily="34" charset="0"/>
              </a:rPr>
              <a:t>8° PASSO</a:t>
            </a:r>
            <a:endParaRPr lang="it-IT" sz="4000" dirty="0">
              <a:solidFill>
                <a:srgbClr val="00B0F0"/>
              </a:solidFill>
              <a:latin typeface="Arial" panose="020B060402020202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fontScale="25000" lnSpcReduction="20000"/>
          </a:bodyPr>
          <a:lstStyle/>
          <a:p>
            <a:pPr marL="0" indent="0" algn="just">
              <a:buNone/>
            </a:pPr>
            <a:endParaRPr lang="it-IT" dirty="0">
              <a:effectLst/>
              <a:latin typeface="Arial" panose="020B0604020202020204" pitchFamily="34" charset="0"/>
              <a:cs typeface="Arial" panose="020B0604020202020204" pitchFamily="34" charset="0"/>
            </a:endParaRPr>
          </a:p>
          <a:p>
            <a:pPr marL="0" indent="0" algn="just">
              <a:buNone/>
            </a:pPr>
            <a:r>
              <a:rPr lang="it-IT" sz="11200" dirty="0">
                <a:effectLst/>
                <a:latin typeface="Arial" panose="020B0604020202020204" pitchFamily="34" charset="0"/>
                <a:cs typeface="Arial" panose="020B0604020202020204" pitchFamily="34" charset="0"/>
              </a:rPr>
              <a:t>Fai delle </a:t>
            </a:r>
            <a:r>
              <a:rPr lang="it-IT" sz="11200" b="1" dirty="0">
                <a:solidFill>
                  <a:schemeClr val="tx1"/>
                </a:solidFill>
                <a:effectLst/>
                <a:latin typeface="Arial" panose="020B0604020202020204" pitchFamily="34" charset="0"/>
                <a:cs typeface="Arial" panose="020B0604020202020204" pitchFamily="34" charset="0"/>
              </a:rPr>
              <a:t>mappe mentali </a:t>
            </a:r>
            <a:r>
              <a:rPr lang="it-IT" sz="11200" dirty="0">
                <a:effectLst/>
                <a:latin typeface="Arial" panose="020B0604020202020204" pitchFamily="34" charset="0"/>
                <a:cs typeface="Arial" panose="020B0604020202020204" pitchFamily="34" charset="0"/>
              </a:rPr>
              <a:t>su un foglio A4 o A3. Poni al centro l'argomento principale e un'immagine che lo richiami. Sviluppa i rami partendo dal nucleo centrale utilizzando lo spazio in modo omogeneo. Utilizza colori e immagini. Una mappa visibile e vivace ti resterà facilmente in mente. Inoltre, può essere utilizzata per studiare qualunque materia e per prepararsi sia per lo scritto, che per l'orale.</a:t>
            </a:r>
          </a:p>
          <a:p>
            <a:pPr marL="0" indent="0" algn="just">
              <a:buNone/>
            </a:pPr>
            <a:r>
              <a:rPr lang="it-IT" sz="5800" dirty="0">
                <a:effectLst/>
                <a:latin typeface="Arial" panose="020B0604020202020204" pitchFamily="34" charset="0"/>
                <a:cs typeface="Arial" panose="020B0604020202020204" pitchFamily="34" charset="0"/>
              </a:rPr>
              <a:t> </a:t>
            </a:r>
            <a:br>
              <a:rPr lang="it-IT" sz="5800" dirty="0">
                <a:effectLst/>
                <a:latin typeface="Arial" panose="020B0604020202020204" pitchFamily="34" charset="0"/>
                <a:cs typeface="Arial" panose="020B0604020202020204" pitchFamily="34" charset="0"/>
              </a:rPr>
            </a:br>
            <a:br>
              <a:rPr lang="it-IT" sz="5800" dirty="0">
                <a:effectLst/>
                <a:latin typeface="Arial" panose="020B0604020202020204" pitchFamily="34" charset="0"/>
                <a:cs typeface="Arial" panose="020B0604020202020204" pitchFamily="34" charset="0"/>
              </a:rPr>
            </a:br>
            <a:br>
              <a:rPr lang="it-IT" sz="5800" dirty="0">
                <a:effectLst/>
                <a:latin typeface="Arial" panose="020B0604020202020204" pitchFamily="34" charset="0"/>
                <a:cs typeface="Arial" panose="020B0604020202020204" pitchFamily="34" charset="0"/>
              </a:rPr>
            </a:br>
            <a:br>
              <a:rPr lang="it-IT" sz="4600" dirty="0">
                <a:effectLst/>
                <a:latin typeface="Arial" panose="020B0604020202020204" pitchFamily="34" charset="0"/>
                <a:cs typeface="Arial" panose="020B0604020202020204" pitchFamily="34" charset="0"/>
              </a:rPr>
            </a:b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676973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a:t>
            </a:r>
            <a:r>
              <a:rPr lang="it-IT" dirty="0">
                <a:solidFill>
                  <a:srgbClr val="00B0F0"/>
                </a:solidFill>
                <a:latin typeface="Arial" panose="020B0604020202020204" pitchFamily="34" charset="0"/>
                <a:cs typeface="Arial" panose="020B0604020202020204" pitchFamily="34" charset="0"/>
              </a:rPr>
              <a:t>9° PASSO</a:t>
            </a:r>
            <a:endParaRPr lang="it-IT" sz="4000" dirty="0">
              <a:solidFill>
                <a:srgbClr val="00B0F0"/>
              </a:solidFill>
              <a:latin typeface="Arial" panose="020B060402020202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fontScale="85000" lnSpcReduction="10000"/>
          </a:bodyPr>
          <a:lstStyle/>
          <a:p>
            <a:pPr marL="0" indent="0" algn="just">
              <a:buNone/>
            </a:pPr>
            <a:endParaRPr lang="it-IT" dirty="0">
              <a:effectLst/>
              <a:latin typeface="Arial" panose="020B0604020202020204" pitchFamily="34" charset="0"/>
              <a:cs typeface="Arial" panose="020B0604020202020204" pitchFamily="34" charset="0"/>
            </a:endParaRPr>
          </a:p>
          <a:p>
            <a:pPr marL="0" indent="0" algn="just">
              <a:buNone/>
            </a:pPr>
            <a:r>
              <a:rPr lang="it-IT" sz="3900" dirty="0">
                <a:effectLst/>
                <a:latin typeface="Arial" panose="020B0604020202020204" pitchFamily="34" charset="0"/>
                <a:cs typeface="Arial" panose="020B0604020202020204" pitchFamily="34" charset="0"/>
              </a:rPr>
              <a:t>Per memorizzare nomi, date, poesie, regole grammaticali e così via </a:t>
            </a:r>
            <a:r>
              <a:rPr lang="it-IT" sz="3900" b="1" dirty="0">
                <a:solidFill>
                  <a:schemeClr val="tx1"/>
                </a:solidFill>
                <a:effectLst/>
                <a:latin typeface="Arial" panose="020B0604020202020204" pitchFamily="34" charset="0"/>
                <a:cs typeface="Arial" panose="020B0604020202020204" pitchFamily="34" charset="0"/>
              </a:rPr>
              <a:t>utilizza sempre un'immagine</a:t>
            </a:r>
            <a:r>
              <a:rPr lang="it-IT" sz="3900" dirty="0">
                <a:effectLst/>
                <a:latin typeface="Arial" panose="020B0604020202020204" pitchFamily="34" charset="0"/>
                <a:cs typeface="Arial" panose="020B0604020202020204" pitchFamily="34" charset="0"/>
              </a:rPr>
              <a:t> che in qualche modo richiami alla memoria ciò che devi ricordare.</a:t>
            </a:r>
            <a:br>
              <a:rPr lang="it-IT" sz="3900" dirty="0">
                <a:effectLst/>
                <a:latin typeface="Arial" panose="020B0604020202020204" pitchFamily="34" charset="0"/>
                <a:cs typeface="Arial" panose="020B0604020202020204" pitchFamily="34" charset="0"/>
              </a:rPr>
            </a:br>
            <a:br>
              <a:rPr lang="it-IT" sz="3900" dirty="0">
                <a:effectLst/>
                <a:latin typeface="Arial" panose="020B0604020202020204" pitchFamily="34" charset="0"/>
                <a:cs typeface="Arial" panose="020B0604020202020204" pitchFamily="34" charset="0"/>
              </a:rPr>
            </a:br>
            <a:br>
              <a:rPr lang="it-IT" sz="4600" dirty="0">
                <a:effectLst/>
                <a:latin typeface="Arial" panose="020B0604020202020204" pitchFamily="34" charset="0"/>
                <a:cs typeface="Arial" panose="020B0604020202020204" pitchFamily="34" charset="0"/>
              </a:rPr>
            </a:b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48780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a:t>
            </a:r>
            <a:r>
              <a:rPr lang="it-IT" dirty="0">
                <a:solidFill>
                  <a:srgbClr val="00B0F0"/>
                </a:solidFill>
                <a:latin typeface="Arial" panose="020B0604020202020204" pitchFamily="34" charset="0"/>
                <a:cs typeface="Arial" panose="020B0604020202020204" pitchFamily="34" charset="0"/>
              </a:rPr>
              <a:t>10° PASSO</a:t>
            </a:r>
            <a:endParaRPr lang="it-IT" sz="4000" dirty="0">
              <a:solidFill>
                <a:srgbClr val="00B0F0"/>
              </a:solidFill>
              <a:latin typeface="Arial" panose="020B0604020202020204" pitchFamily="34" charset="0"/>
              <a:cs typeface="Arial" panose="020B0604020202020204" pitchFamily="34" charset="0"/>
            </a:endParaRP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a:bodyPr>
          <a:lstStyle/>
          <a:p>
            <a:pPr marL="0" indent="0" algn="just">
              <a:buNone/>
            </a:pPr>
            <a:endParaRPr lang="it-IT" dirty="0">
              <a:effectLst/>
              <a:latin typeface="Arial" panose="020B0604020202020204" pitchFamily="34" charset="0"/>
              <a:cs typeface="Arial" panose="020B0604020202020204" pitchFamily="34" charset="0"/>
            </a:endParaRPr>
          </a:p>
          <a:p>
            <a:pPr marL="0" indent="0" algn="just">
              <a:buNone/>
            </a:pPr>
            <a:r>
              <a:rPr lang="it-IT" dirty="0">
                <a:effectLst/>
                <a:latin typeface="Arial" panose="020B0604020202020204" pitchFamily="34" charset="0"/>
                <a:cs typeface="Arial" panose="020B0604020202020204" pitchFamily="34" charset="0"/>
              </a:rPr>
              <a:t>Per imparare a </a:t>
            </a:r>
            <a:r>
              <a:rPr lang="it-IT" b="1" dirty="0">
                <a:solidFill>
                  <a:schemeClr val="tx1"/>
                </a:solidFill>
                <a:effectLst/>
                <a:latin typeface="Arial" panose="020B0604020202020204" pitchFamily="34" charset="0"/>
                <a:cs typeface="Arial" panose="020B0604020202020204" pitchFamily="34" charset="0"/>
              </a:rPr>
              <a:t>esporre la lezione </a:t>
            </a:r>
            <a:r>
              <a:rPr lang="it-IT" dirty="0">
                <a:effectLst/>
                <a:latin typeface="Arial" panose="020B0604020202020204" pitchFamily="34" charset="0"/>
                <a:cs typeface="Arial" panose="020B0604020202020204" pitchFamily="34" charset="0"/>
              </a:rPr>
              <a:t>con successo esercitati ripetendo a qualcuno oppure utilizza la videocamera del cellulare e registrati. Solo in questo modo ti renderai conto di che cosa non va.</a:t>
            </a:r>
          </a:p>
          <a:p>
            <a:pPr marL="0" indent="0" algn="just">
              <a:buNone/>
            </a:pP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23739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a:xfrm>
            <a:off x="0" y="0"/>
            <a:ext cx="9144000" cy="857232"/>
          </a:xfrm>
        </p:spPr>
        <p:txBody>
          <a:bodyPr>
            <a:normAutofit/>
          </a:bodyPr>
          <a:lstStyle/>
          <a:p>
            <a:r>
              <a:rPr lang="it-IT" sz="3400" dirty="0">
                <a:latin typeface="Arial" panose="020B0604020202020204" pitchFamily="34" charset="0"/>
                <a:cs typeface="Arial" panose="020B0604020202020204" pitchFamily="34" charset="0"/>
              </a:rPr>
              <a:t> </a:t>
            </a:r>
            <a:r>
              <a:rPr lang="it-IT" sz="3400" dirty="0">
                <a:solidFill>
                  <a:srgbClr val="00B050"/>
                </a:solidFill>
                <a:latin typeface="Arial" panose="020B0604020202020204" pitchFamily="34" charset="0"/>
                <a:cs typeface="Arial" panose="020B0604020202020204" pitchFamily="34" charset="0"/>
              </a:rPr>
              <a:t>COME SI LAVORA sul METODO DI STUDIO</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a:bodyPr>
          <a:lstStyle/>
          <a:p>
            <a:pPr algn="just">
              <a:buFont typeface="Courier New" panose="02070309020205020404" pitchFamily="49" charset="0"/>
              <a:buChar char="o"/>
            </a:pPr>
            <a:r>
              <a:rPr lang="it-IT" b="1" dirty="0">
                <a:solidFill>
                  <a:srgbClr val="000000"/>
                </a:solidFill>
                <a:latin typeface="Comic Sans MS" pitchFamily="66" charset="0"/>
              </a:rPr>
              <a:t>Indagare le concezioni che il ragazzo ha delle diverse materie</a:t>
            </a:r>
          </a:p>
          <a:p>
            <a:pPr algn="just">
              <a:buFont typeface="Courier New" panose="02070309020205020404" pitchFamily="49" charset="0"/>
              <a:buChar char="o"/>
            </a:pPr>
            <a:r>
              <a:rPr lang="it-IT" b="1" dirty="0">
                <a:solidFill>
                  <a:srgbClr val="000000"/>
                </a:solidFill>
                <a:latin typeface="Comic Sans MS" pitchFamily="66" charset="0"/>
              </a:rPr>
              <a:t>Osservazione clinica di come si orienta nelle diverse materie</a:t>
            </a:r>
          </a:p>
          <a:p>
            <a:pPr algn="just">
              <a:buFont typeface="Courier New" panose="02070309020205020404" pitchFamily="49" charset="0"/>
              <a:buChar char="o"/>
            </a:pPr>
            <a:r>
              <a:rPr lang="it-IT" b="1" dirty="0">
                <a:solidFill>
                  <a:srgbClr val="000000"/>
                </a:solidFill>
                <a:latin typeface="Comic Sans MS" pitchFamily="66" charset="0"/>
              </a:rPr>
              <a:t>Individuare lo stile cognitivo che lo caratterizza</a:t>
            </a:r>
            <a:endParaRPr lang="it-IT" sz="4400" b="1" dirty="0">
              <a:solidFill>
                <a:srgbClr val="000000"/>
              </a:solidFill>
              <a:latin typeface="Comic Sans MS" pitchFamily="66" charset="0"/>
            </a:endParaRPr>
          </a:p>
          <a:p>
            <a:pPr marL="0" indent="0" algn="just">
              <a:buNone/>
            </a:pPr>
            <a:endParaRPr lang="it-IT" dirty="0">
              <a:effectLst/>
              <a:latin typeface="Arial" panose="020B0604020202020204" pitchFamily="34" charset="0"/>
              <a:cs typeface="Arial" panose="020B0604020202020204" pitchFamily="34" charset="0"/>
            </a:endParaRPr>
          </a:p>
          <a:p>
            <a:pPr marL="0" indent="0" algn="just">
              <a:buNone/>
            </a:pP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624778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a:xfrm>
            <a:off x="0" y="0"/>
            <a:ext cx="9144000" cy="857232"/>
          </a:xfrm>
        </p:spPr>
        <p:txBody>
          <a:bodyPr>
            <a:normAutofit/>
          </a:bodyPr>
          <a:lstStyle/>
          <a:p>
            <a:r>
              <a:rPr lang="it-IT" sz="3400" b="1" dirty="0">
                <a:solidFill>
                  <a:schemeClr val="accent3"/>
                </a:solidFill>
                <a:latin typeface="Arial" panose="020B0604020202020204" pitchFamily="34" charset="0"/>
                <a:cs typeface="Arial" panose="020B0604020202020204" pitchFamily="34" charset="0"/>
              </a:rPr>
              <a:t> INDICAZIONI per il METODO DI STUDIO</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fontScale="47500" lnSpcReduction="20000"/>
          </a:bodyPr>
          <a:lstStyle/>
          <a:p>
            <a:pPr marL="0" indent="0" algn="just">
              <a:buNone/>
            </a:pPr>
            <a:endParaRPr lang="it-IT" dirty="0">
              <a:effectLst/>
              <a:latin typeface="Arial" panose="020B0604020202020204" pitchFamily="34" charset="0"/>
              <a:cs typeface="Arial" panose="020B0604020202020204" pitchFamily="34" charset="0"/>
            </a:endParaRPr>
          </a:p>
          <a:p>
            <a:pPr algn="just">
              <a:lnSpc>
                <a:spcPct val="180000"/>
              </a:lnSpc>
              <a:buFont typeface="Wingdings" pitchFamily="2" charset="2"/>
              <a:buChar char="Ø"/>
              <a:defRPr/>
            </a:pPr>
            <a:r>
              <a:rPr lang="it-IT" sz="4800" b="1" dirty="0">
                <a:solidFill>
                  <a:srgbClr val="000000"/>
                </a:solidFill>
                <a:latin typeface="Comic Sans MS" pitchFamily="66" charset="0"/>
              </a:rPr>
              <a:t>Chiedersi cosa si conosce già dell’argomento.</a:t>
            </a:r>
          </a:p>
          <a:p>
            <a:pPr algn="just">
              <a:lnSpc>
                <a:spcPct val="180000"/>
              </a:lnSpc>
              <a:buFont typeface="Wingdings" pitchFamily="2" charset="2"/>
              <a:buChar char="Ø"/>
              <a:defRPr/>
            </a:pPr>
            <a:r>
              <a:rPr lang="it-IT" sz="4800" b="1" dirty="0">
                <a:solidFill>
                  <a:srgbClr val="000000"/>
                </a:solidFill>
                <a:latin typeface="Comic Sans MS" pitchFamily="66" charset="0"/>
              </a:rPr>
              <a:t>Trascrivere o verbalizzare concetti letti/ascoltati.</a:t>
            </a:r>
          </a:p>
          <a:p>
            <a:pPr algn="just">
              <a:lnSpc>
                <a:spcPct val="180000"/>
              </a:lnSpc>
              <a:buFont typeface="Wingdings" pitchFamily="2" charset="2"/>
              <a:buChar char="Ø"/>
              <a:defRPr/>
            </a:pPr>
            <a:r>
              <a:rPr lang="it-IT" sz="4800" b="1" dirty="0">
                <a:solidFill>
                  <a:srgbClr val="000000"/>
                </a:solidFill>
                <a:latin typeface="Comic Sans MS" pitchFamily="66" charset="0"/>
              </a:rPr>
              <a:t> Collegare oralmente i concetti.</a:t>
            </a:r>
          </a:p>
          <a:p>
            <a:pPr algn="just">
              <a:lnSpc>
                <a:spcPct val="180000"/>
              </a:lnSpc>
              <a:buFont typeface="Wingdings" pitchFamily="2" charset="2"/>
              <a:buChar char="Ø"/>
              <a:defRPr/>
            </a:pPr>
            <a:r>
              <a:rPr lang="it-IT" sz="4800" b="1" dirty="0">
                <a:solidFill>
                  <a:srgbClr val="000000"/>
                </a:solidFill>
                <a:latin typeface="Comic Sans MS" pitchFamily="66" charset="0"/>
              </a:rPr>
              <a:t> Riformulare verbalmente i concetti (anche come forme linguistiche di </a:t>
            </a:r>
            <a:r>
              <a:rPr lang="it-IT" sz="4800" b="1" dirty="0" err="1">
                <a:solidFill>
                  <a:srgbClr val="000000"/>
                </a:solidFill>
                <a:latin typeface="Comic Sans MS" pitchFamily="66" charset="0"/>
              </a:rPr>
              <a:t>eterocronie</a:t>
            </a:r>
            <a:r>
              <a:rPr lang="it-IT" sz="4800" b="1" dirty="0">
                <a:solidFill>
                  <a:srgbClr val="000000"/>
                </a:solidFill>
                <a:latin typeface="Comic Sans MS" pitchFamily="66" charset="0"/>
              </a:rPr>
              <a:t>, es. partire dalla fine e ricostruire, ecc.).</a:t>
            </a:r>
          </a:p>
          <a:p>
            <a:pPr marL="0" indent="0" algn="just">
              <a:buNone/>
            </a:pP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93583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a:xfrm>
            <a:off x="0" y="0"/>
            <a:ext cx="9144000" cy="857232"/>
          </a:xfrm>
        </p:spPr>
        <p:txBody>
          <a:bodyPr>
            <a:normAutofit/>
          </a:bodyPr>
          <a:lstStyle/>
          <a:p>
            <a:r>
              <a:rPr lang="it-IT" sz="3400" b="1" dirty="0">
                <a:solidFill>
                  <a:schemeClr val="accent3"/>
                </a:solidFill>
                <a:latin typeface="Arial" panose="020B0604020202020204" pitchFamily="34" charset="0"/>
                <a:cs typeface="Arial" panose="020B0604020202020204" pitchFamily="34" charset="0"/>
              </a:rPr>
              <a:t> INDICAZIONI per il METODO DI STUDIO</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fontScale="47500" lnSpcReduction="20000"/>
          </a:bodyPr>
          <a:lstStyle/>
          <a:p>
            <a:pPr marL="0" indent="0" algn="just">
              <a:buNone/>
            </a:pPr>
            <a:endParaRPr lang="it-IT" dirty="0">
              <a:effectLst/>
              <a:latin typeface="Arial" panose="020B0604020202020204" pitchFamily="34" charset="0"/>
              <a:cs typeface="Arial" panose="020B0604020202020204" pitchFamily="34" charset="0"/>
            </a:endParaRPr>
          </a:p>
          <a:p>
            <a:pPr algn="just">
              <a:lnSpc>
                <a:spcPct val="180000"/>
              </a:lnSpc>
              <a:buFont typeface="Wingdings" pitchFamily="2" charset="2"/>
              <a:buChar char="Ø"/>
              <a:defRPr/>
            </a:pPr>
            <a:r>
              <a:rPr lang="it-IT" sz="4800" b="1" dirty="0">
                <a:solidFill>
                  <a:srgbClr val="000000"/>
                </a:solidFill>
                <a:latin typeface="Comic Sans MS" pitchFamily="66" charset="0"/>
              </a:rPr>
              <a:t> Esercitare il resoconto orale (storico, descrittivo, argomentativo) mediante due o tre ripetizioni successive, da un livello più generale/inclusivo ad uno o due via via più dettagliati (metodo a spirale).</a:t>
            </a:r>
          </a:p>
          <a:p>
            <a:pPr algn="just">
              <a:lnSpc>
                <a:spcPct val="180000"/>
              </a:lnSpc>
              <a:buFont typeface="Wingdings" pitchFamily="2" charset="2"/>
              <a:buChar char="Ø"/>
              <a:defRPr/>
            </a:pPr>
            <a:r>
              <a:rPr lang="it-IT" sz="4800" b="1" dirty="0">
                <a:solidFill>
                  <a:srgbClr val="000000"/>
                </a:solidFill>
                <a:latin typeface="Comic Sans MS" pitchFamily="66" charset="0"/>
              </a:rPr>
              <a:t> Chiedersi se e quanto si è capito.</a:t>
            </a:r>
          </a:p>
          <a:p>
            <a:pPr marL="0" indent="0" algn="just">
              <a:buNone/>
            </a:pP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34167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a:xfrm>
            <a:off x="0" y="0"/>
            <a:ext cx="9144000" cy="857232"/>
          </a:xfrm>
        </p:spPr>
        <p:txBody>
          <a:bodyPr>
            <a:normAutofit/>
          </a:bodyPr>
          <a:lstStyle/>
          <a:p>
            <a:r>
              <a:rPr lang="it-IT" sz="3400" b="1" dirty="0">
                <a:solidFill>
                  <a:schemeClr val="accent3"/>
                </a:solidFill>
                <a:latin typeface="Arial" panose="020B0604020202020204" pitchFamily="34" charset="0"/>
                <a:cs typeface="Arial" panose="020B0604020202020204" pitchFamily="34" charset="0"/>
              </a:rPr>
              <a:t> INDICAZIONI per il METODO DI STUDIO</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a:bodyPr>
          <a:lstStyle/>
          <a:p>
            <a:pPr marL="0" indent="0" algn="just">
              <a:buNone/>
            </a:pPr>
            <a:endParaRPr lang="it-IT" dirty="0">
              <a:effectLst/>
              <a:latin typeface="Arial" panose="020B0604020202020204" pitchFamily="34" charset="0"/>
              <a:cs typeface="Arial" panose="020B0604020202020204" pitchFamily="34" charset="0"/>
            </a:endParaRPr>
          </a:p>
          <a:p>
            <a:pPr marL="0" indent="0" algn="just">
              <a:lnSpc>
                <a:spcPct val="180000"/>
              </a:lnSpc>
              <a:buNone/>
              <a:defRPr/>
            </a:pPr>
            <a:endParaRPr lang="it-IT" sz="4600" dirty="0">
              <a:latin typeface="Arial" panose="020B0604020202020204" pitchFamily="34" charset="0"/>
              <a:cs typeface="Arial" panose="020B0604020202020204" pitchFamily="34" charset="0"/>
            </a:endParaRPr>
          </a:p>
        </p:txBody>
      </p:sp>
      <p:sp>
        <p:nvSpPr>
          <p:cNvPr id="4" name="Rettangolo 3">
            <a:extLst>
              <a:ext uri="{FF2B5EF4-FFF2-40B4-BE49-F238E27FC236}">
                <a16:creationId xmlns:a16="http://schemas.microsoft.com/office/drawing/2014/main" id="{D633735D-6406-4B7F-BC68-AE4FB4984E6B}"/>
              </a:ext>
            </a:extLst>
          </p:cNvPr>
          <p:cNvSpPr/>
          <p:nvPr/>
        </p:nvSpPr>
        <p:spPr>
          <a:xfrm>
            <a:off x="499714" y="2924944"/>
            <a:ext cx="8352928" cy="3437288"/>
          </a:xfrm>
          <a:prstGeom prst="rect">
            <a:avLst/>
          </a:prstGeom>
        </p:spPr>
        <p:txBody>
          <a:bodyPr wrap="square">
            <a:spAutoFit/>
          </a:bodyPr>
          <a:lstStyle/>
          <a:p>
            <a:pPr marL="342900" indent="-342900" algn="just">
              <a:lnSpc>
                <a:spcPct val="160000"/>
              </a:lnSpc>
              <a:buFont typeface="Wingdings" pitchFamily="2" charset="2"/>
              <a:buChar char="Ø"/>
              <a:defRPr/>
            </a:pPr>
            <a:r>
              <a:rPr lang="it-IT" sz="2000" b="1" dirty="0">
                <a:solidFill>
                  <a:srgbClr val="000000"/>
                </a:solidFill>
                <a:latin typeface="Comic Sans MS" pitchFamily="66" charset="0"/>
              </a:rPr>
              <a:t>Connettere il titolo dei capitoli o paragrafi al testo.</a:t>
            </a:r>
          </a:p>
          <a:p>
            <a:pPr marL="342900" indent="-342900" algn="just">
              <a:lnSpc>
                <a:spcPct val="160000"/>
              </a:lnSpc>
              <a:buFont typeface="Wingdings" pitchFamily="2" charset="2"/>
              <a:buChar char="Ø"/>
              <a:defRPr/>
            </a:pPr>
            <a:r>
              <a:rPr lang="it-IT" sz="2000" b="1" dirty="0">
                <a:solidFill>
                  <a:srgbClr val="000000"/>
                </a:solidFill>
                <a:latin typeface="Comic Sans MS" pitchFamily="66" charset="0"/>
              </a:rPr>
              <a:t> Dal titolo ipotizzare il testo.</a:t>
            </a:r>
          </a:p>
          <a:p>
            <a:pPr marL="342900" indent="-342900" algn="just">
              <a:lnSpc>
                <a:spcPct val="160000"/>
              </a:lnSpc>
              <a:buFont typeface="Wingdings" pitchFamily="2" charset="2"/>
              <a:buChar char="Ø"/>
              <a:defRPr/>
            </a:pPr>
            <a:r>
              <a:rPr lang="it-IT" sz="2000" b="1" dirty="0">
                <a:solidFill>
                  <a:srgbClr val="000000"/>
                </a:solidFill>
                <a:latin typeface="Comic Sans MS" pitchFamily="66" charset="0"/>
              </a:rPr>
              <a:t> Connettere un aspetto (concetto, parola) al testo complessivo.</a:t>
            </a:r>
          </a:p>
          <a:p>
            <a:pPr marL="342900" indent="-342900" algn="just">
              <a:lnSpc>
                <a:spcPct val="160000"/>
              </a:lnSpc>
              <a:buFont typeface="Wingdings" pitchFamily="2" charset="2"/>
              <a:buChar char="Ø"/>
              <a:defRPr/>
            </a:pPr>
            <a:r>
              <a:rPr lang="it-IT" sz="2000" b="1" dirty="0">
                <a:solidFill>
                  <a:srgbClr val="000000"/>
                </a:solidFill>
                <a:latin typeface="Comic Sans MS" pitchFamily="66" charset="0"/>
              </a:rPr>
              <a:t> Individuare le parole di nuova acquisizione.</a:t>
            </a:r>
          </a:p>
          <a:p>
            <a:pPr marL="342900" indent="-342900" algn="just">
              <a:lnSpc>
                <a:spcPct val="160000"/>
              </a:lnSpc>
              <a:buFont typeface="Wingdings" pitchFamily="2" charset="2"/>
              <a:buChar char="Ø"/>
              <a:defRPr/>
            </a:pPr>
            <a:r>
              <a:rPr lang="it-IT" sz="2000" b="1" dirty="0">
                <a:solidFill>
                  <a:srgbClr val="000000"/>
                </a:solidFill>
                <a:latin typeface="Comic Sans MS" pitchFamily="66" charset="0"/>
              </a:rPr>
              <a:t> Valutare la propria abilità espositiva.</a:t>
            </a:r>
          </a:p>
          <a:p>
            <a:pPr marL="342900" indent="-342900" algn="just">
              <a:lnSpc>
                <a:spcPct val="160000"/>
              </a:lnSpc>
              <a:buFont typeface="Wingdings" pitchFamily="2" charset="2"/>
              <a:buChar char="Ø"/>
              <a:defRPr/>
            </a:pPr>
            <a:r>
              <a:rPr lang="it-IT" sz="2000" b="1" dirty="0">
                <a:solidFill>
                  <a:srgbClr val="000000"/>
                </a:solidFill>
                <a:latin typeface="Comic Sans MS" pitchFamily="66" charset="0"/>
              </a:rPr>
              <a:t> Velocizzare l’esposizione orale.</a:t>
            </a:r>
          </a:p>
          <a:p>
            <a:pPr algn="just">
              <a:lnSpc>
                <a:spcPct val="160000"/>
              </a:lnSpc>
              <a:defRPr/>
            </a:pPr>
            <a:endParaRPr lang="it-IT" b="1" dirty="0">
              <a:solidFill>
                <a:srgbClr val="000000"/>
              </a:solidFill>
              <a:latin typeface="Comic Sans MS" pitchFamily="66" charset="0"/>
            </a:endParaRPr>
          </a:p>
        </p:txBody>
      </p:sp>
    </p:spTree>
    <p:extLst>
      <p:ext uri="{BB962C8B-B14F-4D97-AF65-F5344CB8AC3E}">
        <p14:creationId xmlns:p14="http://schemas.microsoft.com/office/powerpoint/2010/main" val="22219973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a:xfrm>
            <a:off x="0" y="0"/>
            <a:ext cx="9144000" cy="857232"/>
          </a:xfrm>
        </p:spPr>
        <p:txBody>
          <a:bodyPr>
            <a:normAutofit/>
          </a:bodyPr>
          <a:lstStyle/>
          <a:p>
            <a:r>
              <a:rPr lang="it-IT" sz="3400" b="1" dirty="0">
                <a:solidFill>
                  <a:schemeClr val="accent3"/>
                </a:solidFill>
                <a:latin typeface="Arial" panose="020B0604020202020204" pitchFamily="34" charset="0"/>
                <a:cs typeface="Arial" panose="020B0604020202020204" pitchFamily="34" charset="0"/>
              </a:rPr>
              <a:t> INDICAZIONI per il METODO DI STUDIO</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fontScale="62500" lnSpcReduction="20000"/>
          </a:bodyPr>
          <a:lstStyle/>
          <a:p>
            <a:pPr marL="0" indent="0" algn="just">
              <a:buNone/>
            </a:pPr>
            <a:endParaRPr lang="it-IT" dirty="0">
              <a:effectLst/>
              <a:latin typeface="Arial" panose="020B0604020202020204" pitchFamily="34" charset="0"/>
              <a:cs typeface="Arial" panose="020B0604020202020204" pitchFamily="34" charset="0"/>
            </a:endParaRPr>
          </a:p>
          <a:p>
            <a:pPr algn="just">
              <a:lnSpc>
                <a:spcPct val="160000"/>
              </a:lnSpc>
              <a:buFont typeface="Wingdings" pitchFamily="2" charset="2"/>
              <a:buChar char="Ø"/>
              <a:defRPr/>
            </a:pPr>
            <a:r>
              <a:rPr lang="it-IT" sz="4800" b="1" dirty="0">
                <a:solidFill>
                  <a:srgbClr val="000000"/>
                </a:solidFill>
                <a:latin typeface="Comic Sans MS" pitchFamily="66" charset="0"/>
              </a:rPr>
              <a:t>Riflettere sul proprio stile di studio.</a:t>
            </a:r>
          </a:p>
          <a:p>
            <a:pPr algn="just">
              <a:lnSpc>
                <a:spcPct val="160000"/>
              </a:lnSpc>
              <a:buFont typeface="Wingdings" pitchFamily="2" charset="2"/>
              <a:buChar char="Ø"/>
              <a:defRPr/>
            </a:pPr>
            <a:r>
              <a:rPr lang="it-IT" sz="4800" b="1" dirty="0">
                <a:solidFill>
                  <a:srgbClr val="000000"/>
                </a:solidFill>
                <a:latin typeface="Comic Sans MS" pitchFamily="66" charset="0"/>
              </a:rPr>
              <a:t> Esprimere  le  proprie  idee  sulla  disciplina  e  sul   proprio  atteggiamento  verso  essa.</a:t>
            </a:r>
          </a:p>
          <a:p>
            <a:pPr algn="just">
              <a:lnSpc>
                <a:spcPct val="160000"/>
              </a:lnSpc>
              <a:buFont typeface="Wingdings" pitchFamily="2" charset="2"/>
              <a:buChar char="Ø"/>
              <a:defRPr/>
            </a:pPr>
            <a:r>
              <a:rPr lang="it-IT" sz="4800" b="1" dirty="0">
                <a:solidFill>
                  <a:srgbClr val="000000"/>
                </a:solidFill>
                <a:latin typeface="Comic Sans MS" pitchFamily="66" charset="0"/>
              </a:rPr>
              <a:t> </a:t>
            </a:r>
            <a:r>
              <a:rPr lang="it-IT" sz="4800" b="1" dirty="0" err="1">
                <a:solidFill>
                  <a:srgbClr val="000000"/>
                </a:solidFill>
                <a:latin typeface="Comic Sans MS" pitchFamily="66" charset="0"/>
              </a:rPr>
              <a:t>Autovalutarsi</a:t>
            </a:r>
            <a:r>
              <a:rPr lang="it-IT" sz="4800" b="1" dirty="0">
                <a:solidFill>
                  <a:srgbClr val="000000"/>
                </a:solidFill>
                <a:latin typeface="Comic Sans MS" pitchFamily="66" charset="0"/>
              </a:rPr>
              <a:t>.</a:t>
            </a:r>
          </a:p>
          <a:p>
            <a:pPr marL="0" indent="0" algn="just">
              <a:lnSpc>
                <a:spcPct val="180000"/>
              </a:lnSpc>
              <a:buNone/>
              <a:defRPr/>
            </a:pP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7985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a:xfrm>
            <a:off x="0" y="0"/>
            <a:ext cx="9144000" cy="857232"/>
          </a:xfrm>
        </p:spPr>
        <p:txBody>
          <a:bodyPr>
            <a:normAutofit fontScale="90000"/>
          </a:bodyPr>
          <a:lstStyle/>
          <a:p>
            <a:r>
              <a:rPr lang="it-IT" sz="3400" b="1" dirty="0">
                <a:solidFill>
                  <a:srgbClr val="FF0000"/>
                </a:solidFill>
                <a:latin typeface="Arial" panose="020B0604020202020204" pitchFamily="34" charset="0"/>
                <a:cs typeface="Arial" panose="020B0604020202020204" pitchFamily="34" charset="0"/>
              </a:rPr>
              <a:t> AVVERTENZE IN PRESENZA DI DISPRASSIE</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a:bodyPr>
          <a:lstStyle/>
          <a:p>
            <a:pPr marL="800100" lvl="1" indent="-342900" algn="just">
              <a:lnSpc>
                <a:spcPct val="180000"/>
              </a:lnSpc>
              <a:buFont typeface="Wingdings" pitchFamily="2" charset="2"/>
              <a:buChar char="Ø"/>
              <a:defRPr/>
            </a:pPr>
            <a:r>
              <a:rPr lang="it-IT" sz="1800" b="1" dirty="0">
                <a:solidFill>
                  <a:srgbClr val="000000"/>
                </a:solidFill>
                <a:latin typeface="Comic Sans MS" pitchFamily="66" charset="0"/>
              </a:rPr>
              <a:t>Facilitare la consultazione dei vocabolari rendendo visibili dall’esterno le pagine iniziali di ogni lettera.</a:t>
            </a:r>
          </a:p>
          <a:p>
            <a:pPr marL="800100" lvl="1" indent="-342900" algn="just">
              <a:lnSpc>
                <a:spcPct val="180000"/>
              </a:lnSpc>
              <a:buFont typeface="Wingdings" pitchFamily="2" charset="2"/>
              <a:buChar char="Ø"/>
              <a:defRPr/>
            </a:pPr>
            <a:r>
              <a:rPr lang="it-IT" sz="1800" b="1" dirty="0">
                <a:solidFill>
                  <a:srgbClr val="000000"/>
                </a:solidFill>
                <a:latin typeface="Comic Sans MS" pitchFamily="66" charset="0"/>
              </a:rPr>
              <a:t> Nei quaderni di storia adottare, in ogni pagina, la “linea del tempo” con date e didascalie.</a:t>
            </a:r>
          </a:p>
          <a:p>
            <a:pPr marL="800100" lvl="1" indent="-342900" algn="just">
              <a:lnSpc>
                <a:spcPct val="180000"/>
              </a:lnSpc>
              <a:buFont typeface="Wingdings" pitchFamily="2" charset="2"/>
              <a:buChar char="Ø"/>
              <a:defRPr/>
            </a:pPr>
            <a:r>
              <a:rPr lang="it-IT" sz="1800" b="1" dirty="0">
                <a:solidFill>
                  <a:srgbClr val="000000"/>
                </a:solidFill>
                <a:latin typeface="Comic Sans MS" pitchFamily="66" charset="0"/>
              </a:rPr>
              <a:t> Nei quaderni, nei libri e in altri materiali di studio adottare fasce laterali per proprie annotazioni, sintesi, schemi, parole-chiave, marcatori, ecc.</a:t>
            </a:r>
          </a:p>
          <a:p>
            <a:pPr marL="0" indent="0" algn="just">
              <a:buNone/>
            </a:pPr>
            <a:endParaRPr lang="it-IT" sz="1800" dirty="0">
              <a:effectLst/>
              <a:latin typeface="Arial" panose="020B0604020202020204" pitchFamily="34" charset="0"/>
              <a:cs typeface="Arial" panose="020B0604020202020204" pitchFamily="34" charset="0"/>
            </a:endParaRPr>
          </a:p>
          <a:p>
            <a:pPr marL="0" indent="0" algn="just">
              <a:lnSpc>
                <a:spcPct val="180000"/>
              </a:lnSpc>
              <a:buNone/>
              <a:defRPr/>
            </a:pP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526649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a:xfrm>
            <a:off x="0" y="0"/>
            <a:ext cx="9144000" cy="857232"/>
          </a:xfrm>
        </p:spPr>
        <p:txBody>
          <a:bodyPr>
            <a:normAutofit fontScale="90000"/>
          </a:bodyPr>
          <a:lstStyle/>
          <a:p>
            <a:r>
              <a:rPr lang="it-IT" sz="3400" b="1" dirty="0">
                <a:solidFill>
                  <a:srgbClr val="FF0000"/>
                </a:solidFill>
                <a:latin typeface="Arial" panose="020B0604020202020204" pitchFamily="34" charset="0"/>
                <a:cs typeface="Arial" panose="020B0604020202020204" pitchFamily="34" charset="0"/>
              </a:rPr>
              <a:t> AVVERTENZE IN PRESENZA DI DISPRASSIE</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fontScale="55000" lnSpcReduction="20000"/>
          </a:bodyPr>
          <a:lstStyle/>
          <a:p>
            <a:pPr marL="0" indent="0" algn="just">
              <a:buNone/>
            </a:pPr>
            <a:endParaRPr lang="it-IT" sz="1800" dirty="0">
              <a:effectLst/>
              <a:latin typeface="Arial" panose="020B0604020202020204" pitchFamily="34" charset="0"/>
              <a:cs typeface="Arial" panose="020B0604020202020204" pitchFamily="34" charset="0"/>
            </a:endParaRPr>
          </a:p>
          <a:p>
            <a:pPr marL="800100" lvl="1" indent="-342900" algn="just">
              <a:lnSpc>
                <a:spcPct val="180000"/>
              </a:lnSpc>
              <a:buFont typeface="Wingdings" pitchFamily="2" charset="2"/>
              <a:buChar char="Ø"/>
              <a:defRPr/>
            </a:pPr>
            <a:r>
              <a:rPr lang="it-IT" sz="3600" b="1" dirty="0">
                <a:solidFill>
                  <a:srgbClr val="000000"/>
                </a:solidFill>
                <a:latin typeface="Comic Sans MS" pitchFamily="66" charset="0"/>
              </a:rPr>
              <a:t>Nei testi, leggere brani corti e riformulare oralmente.</a:t>
            </a:r>
          </a:p>
          <a:p>
            <a:pPr marL="800100" lvl="1" indent="-342900" algn="just">
              <a:lnSpc>
                <a:spcPct val="180000"/>
              </a:lnSpc>
              <a:buFont typeface="Wingdings" pitchFamily="2" charset="2"/>
              <a:buChar char="Ø"/>
              <a:defRPr/>
            </a:pPr>
            <a:r>
              <a:rPr lang="it-IT" sz="3600" b="1" dirty="0">
                <a:solidFill>
                  <a:srgbClr val="000000"/>
                </a:solidFill>
                <a:latin typeface="Comic Sans MS" pitchFamily="66" charset="0"/>
              </a:rPr>
              <a:t> Nel testo dei problemi matematici ripetere i dati nella fascia laterale.</a:t>
            </a:r>
          </a:p>
          <a:p>
            <a:pPr marL="800100" lvl="1" indent="-342900" algn="just">
              <a:lnSpc>
                <a:spcPct val="180000"/>
              </a:lnSpc>
              <a:buFont typeface="Wingdings" pitchFamily="2" charset="2"/>
              <a:buChar char="Ø"/>
              <a:defRPr/>
            </a:pPr>
            <a:r>
              <a:rPr lang="it-IT" sz="3600" b="1" dirty="0">
                <a:solidFill>
                  <a:srgbClr val="000000"/>
                </a:solidFill>
                <a:latin typeface="Comic Sans MS" pitchFamily="66" charset="0"/>
              </a:rPr>
              <a:t>Nell’esecuzione delle espressioni aritmetiche marcare con un segno il punto di interruzione della stringa considerata, prima di scendere alla riga successiva, per ritrovare agilmente il “punto”.</a:t>
            </a:r>
          </a:p>
          <a:p>
            <a:pPr marL="0" indent="0" algn="just">
              <a:lnSpc>
                <a:spcPct val="180000"/>
              </a:lnSpc>
              <a:buNone/>
              <a:defRPr/>
            </a:pP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2692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CB975A-F2E6-4A84-BFEA-19EDFD7C73AD}"/>
              </a:ext>
            </a:extLst>
          </p:cNvPr>
          <p:cNvSpPr>
            <a:spLocks noGrp="1"/>
          </p:cNvSpPr>
          <p:nvPr>
            <p:ph type="title"/>
          </p:nvPr>
        </p:nvSpPr>
        <p:spPr/>
        <p:txBody>
          <a:bodyPr>
            <a:normAutofit fontScale="90000"/>
          </a:bodyPr>
          <a:lstStyle/>
          <a:p>
            <a:r>
              <a:rPr lang="it-IT" dirty="0">
                <a:latin typeface="Arial" panose="020B0604020202020204" pitchFamily="34" charset="0"/>
                <a:cs typeface="Arial" panose="020B0604020202020204" pitchFamily="34" charset="0"/>
              </a:rPr>
              <a:t> IL METODO DI STUDIO E’….</a:t>
            </a:r>
            <a:endParaRPr lang="it-IT" dirty="0"/>
          </a:p>
        </p:txBody>
      </p:sp>
      <p:sp>
        <p:nvSpPr>
          <p:cNvPr id="3" name="Segnaposto contenuto 2">
            <a:extLst>
              <a:ext uri="{FF2B5EF4-FFF2-40B4-BE49-F238E27FC236}">
                <a16:creationId xmlns:a16="http://schemas.microsoft.com/office/drawing/2014/main" id="{8323D939-1B5B-42E0-AE88-045640432EB9}"/>
              </a:ext>
            </a:extLst>
          </p:cNvPr>
          <p:cNvSpPr>
            <a:spLocks noGrp="1"/>
          </p:cNvSpPr>
          <p:nvPr>
            <p:ph idx="1"/>
          </p:nvPr>
        </p:nvSpPr>
        <p:spPr>
          <a:xfrm>
            <a:off x="251520" y="2643182"/>
            <a:ext cx="8435280" cy="3509424"/>
          </a:xfrm>
        </p:spPr>
        <p:txBody>
          <a:bodyPr>
            <a:normAutofit lnSpcReduction="10000"/>
          </a:bodyPr>
          <a:lstStyle/>
          <a:p>
            <a:pPr marL="0" indent="0" algn="just">
              <a:buNone/>
            </a:pPr>
            <a:r>
              <a:rPr lang="it-IT" dirty="0">
                <a:effectLst/>
                <a:latin typeface="Arial" panose="020B0604020202020204" pitchFamily="34" charset="0"/>
                <a:cs typeface="Arial" panose="020B0604020202020204" pitchFamily="34" charset="0"/>
              </a:rPr>
              <a:t>… </a:t>
            </a:r>
            <a:r>
              <a:rPr lang="it-IT" b="1" dirty="0">
                <a:solidFill>
                  <a:srgbClr val="FF0000"/>
                </a:solidFill>
                <a:effectLst/>
                <a:latin typeface="Arial" panose="020B0604020202020204" pitchFamily="34" charset="0"/>
                <a:cs typeface="Arial" panose="020B0604020202020204" pitchFamily="34" charset="0"/>
              </a:rPr>
              <a:t>IMPARARE AD IMPARARE </a:t>
            </a:r>
            <a:r>
              <a:rPr lang="it-IT" dirty="0">
                <a:effectLst/>
                <a:latin typeface="Arial" panose="020B0604020202020204" pitchFamily="34" charset="0"/>
                <a:cs typeface="Arial" panose="020B0604020202020204" pitchFamily="34" charset="0"/>
              </a:rPr>
              <a:t>ossia è </a:t>
            </a:r>
            <a:r>
              <a:rPr lang="it-IT" sz="4000" dirty="0">
                <a:effectLst/>
                <a:latin typeface="Arial" panose="020B0604020202020204" pitchFamily="34" charset="0"/>
                <a:cs typeface="Arial" panose="020B0604020202020204" pitchFamily="34" charset="0"/>
              </a:rPr>
              <a:t>quell’insieme di </a:t>
            </a:r>
            <a:r>
              <a:rPr lang="it-IT" sz="4000" b="1" dirty="0">
                <a:solidFill>
                  <a:schemeClr val="tx1">
                    <a:lumMod val="95000"/>
                    <a:lumOff val="5000"/>
                  </a:schemeClr>
                </a:solidFill>
                <a:effectLst/>
                <a:latin typeface="Arial" panose="020B0604020202020204" pitchFamily="34" charset="0"/>
                <a:cs typeface="Arial" panose="020B0604020202020204" pitchFamily="34" charset="0"/>
              </a:rPr>
              <a:t>tecniche e di accorgimenti </a:t>
            </a:r>
            <a:r>
              <a:rPr lang="it-IT" sz="4000" dirty="0">
                <a:effectLst/>
                <a:latin typeface="Arial" panose="020B0604020202020204" pitchFamily="34" charset="0"/>
                <a:cs typeface="Arial" panose="020B0604020202020204" pitchFamily="34" charset="0"/>
              </a:rPr>
              <a:t>da mettere in pratica in tutti i momenti del nostro studio, da ciò che facciamo a lezione fino a come gestiamo lo studio a casa. </a:t>
            </a:r>
            <a:endParaRPr lang="it-IT"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72993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4CB6FF-7015-4BA8-A099-7C5FBE478EE7}"/>
              </a:ext>
            </a:extLst>
          </p:cNvPr>
          <p:cNvSpPr>
            <a:spLocks noGrp="1"/>
          </p:cNvSpPr>
          <p:nvPr>
            <p:ph type="title"/>
          </p:nvPr>
        </p:nvSpPr>
        <p:spPr>
          <a:xfrm>
            <a:off x="0" y="0"/>
            <a:ext cx="9144000" cy="857232"/>
          </a:xfrm>
        </p:spPr>
        <p:txBody>
          <a:bodyPr>
            <a:normAutofit fontScale="90000"/>
          </a:bodyPr>
          <a:lstStyle/>
          <a:p>
            <a:r>
              <a:rPr lang="it-IT" sz="3400" b="1" dirty="0">
                <a:solidFill>
                  <a:srgbClr val="FF0000"/>
                </a:solidFill>
                <a:latin typeface="Arial" panose="020B0604020202020204" pitchFamily="34" charset="0"/>
                <a:cs typeface="Arial" panose="020B0604020202020204" pitchFamily="34" charset="0"/>
              </a:rPr>
              <a:t> AVVERTENZE IN PRESENZA DI DISPRASSIE</a:t>
            </a:r>
          </a:p>
        </p:txBody>
      </p:sp>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a:bodyPr>
          <a:lstStyle/>
          <a:p>
            <a:pPr marL="0" indent="0" algn="just">
              <a:buNone/>
            </a:pPr>
            <a:endParaRPr lang="it-IT" sz="1800" dirty="0">
              <a:effectLst/>
              <a:latin typeface="Arial" panose="020B0604020202020204" pitchFamily="34" charset="0"/>
              <a:cs typeface="Arial" panose="020B0604020202020204" pitchFamily="34" charset="0"/>
            </a:endParaRPr>
          </a:p>
          <a:p>
            <a:pPr marL="800100" lvl="1" indent="-342900" algn="just">
              <a:lnSpc>
                <a:spcPct val="180000"/>
              </a:lnSpc>
              <a:buFont typeface="Wingdings" pitchFamily="2" charset="2"/>
              <a:buChar char="Ø"/>
              <a:defRPr/>
            </a:pPr>
            <a:r>
              <a:rPr lang="it-IT" sz="2000" b="1" dirty="0">
                <a:solidFill>
                  <a:srgbClr val="000000"/>
                </a:solidFill>
                <a:latin typeface="Comic Sans MS" pitchFamily="66" charset="0"/>
              </a:rPr>
              <a:t>Nell’esecuzione delle espressioni aritmetiche marcare graficamente le parentesi in apertura e chiusura.</a:t>
            </a:r>
          </a:p>
          <a:p>
            <a:pPr marL="800100" lvl="1" indent="-342900" algn="just">
              <a:lnSpc>
                <a:spcPct val="180000"/>
              </a:lnSpc>
              <a:buFont typeface="Wingdings" pitchFamily="2" charset="2"/>
              <a:buChar char="Ø"/>
              <a:defRPr/>
            </a:pPr>
            <a:r>
              <a:rPr lang="it-IT" sz="2000" b="1" dirty="0">
                <a:solidFill>
                  <a:srgbClr val="000000"/>
                </a:solidFill>
                <a:latin typeface="Comic Sans MS" pitchFamily="66" charset="0"/>
              </a:rPr>
              <a:t> Nelle traduzioni trascrivere a parte e separatamente le traduzioni delle parole e la traduzione del verbo.</a:t>
            </a:r>
          </a:p>
          <a:p>
            <a:pPr marL="0" indent="0" algn="just">
              <a:lnSpc>
                <a:spcPct val="180000"/>
              </a:lnSpc>
              <a:buNone/>
              <a:defRPr/>
            </a:pPr>
            <a:endParaRPr lang="it-IT" sz="4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3626422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7CE1F55-6647-4375-AC57-EC7BBE3FFB8B}"/>
              </a:ext>
            </a:extLst>
          </p:cNvPr>
          <p:cNvSpPr>
            <a:spLocks noGrp="1"/>
          </p:cNvSpPr>
          <p:nvPr>
            <p:ph idx="1"/>
          </p:nvPr>
        </p:nvSpPr>
        <p:spPr>
          <a:xfrm>
            <a:off x="251520" y="2643182"/>
            <a:ext cx="8568952" cy="3940180"/>
          </a:xfrm>
        </p:spPr>
        <p:txBody>
          <a:bodyPr>
            <a:normAutofit lnSpcReduction="10000"/>
          </a:bodyPr>
          <a:lstStyle/>
          <a:p>
            <a:pPr marL="0" indent="0" algn="just">
              <a:buNone/>
            </a:pPr>
            <a:endParaRPr lang="it-IT" sz="1800" dirty="0">
              <a:effectLst/>
              <a:latin typeface="Arial" panose="020B0604020202020204" pitchFamily="34" charset="0"/>
              <a:cs typeface="Arial" panose="020B0604020202020204" pitchFamily="34" charset="0"/>
            </a:endParaRPr>
          </a:p>
          <a:p>
            <a:pPr marL="0" indent="0" algn="ctr">
              <a:lnSpc>
                <a:spcPct val="180000"/>
              </a:lnSpc>
              <a:buNone/>
              <a:defRPr/>
            </a:pPr>
            <a:r>
              <a:rPr lang="it-IT" sz="3500" b="1" dirty="0">
                <a:solidFill>
                  <a:schemeClr val="tx1"/>
                </a:solidFill>
                <a:latin typeface="Arial" panose="020B0604020202020204" pitchFamily="34" charset="0"/>
                <a:cs typeface="Arial" panose="020B0604020202020204" pitchFamily="34" charset="0"/>
              </a:rPr>
              <a:t>GRAZIE PER L’ATTENZIONE</a:t>
            </a:r>
          </a:p>
          <a:p>
            <a:pPr marL="0" indent="0" algn="just">
              <a:lnSpc>
                <a:spcPct val="180000"/>
              </a:lnSpc>
              <a:buNone/>
              <a:defRPr/>
            </a:pPr>
            <a:endParaRPr lang="it-IT" sz="1700" dirty="0">
              <a:latin typeface="Arial" panose="020B0604020202020204" pitchFamily="34" charset="0"/>
              <a:cs typeface="Arial" panose="020B0604020202020204" pitchFamily="34" charset="0"/>
            </a:endParaRPr>
          </a:p>
          <a:p>
            <a:pPr marL="0" indent="0" algn="just">
              <a:lnSpc>
                <a:spcPct val="180000"/>
              </a:lnSpc>
              <a:buNone/>
              <a:defRPr/>
            </a:pPr>
            <a:r>
              <a:rPr lang="it-IT" sz="1700" dirty="0" err="1">
                <a:solidFill>
                  <a:schemeClr val="tx1"/>
                </a:solidFill>
                <a:latin typeface="Arial" panose="020B0604020202020204" pitchFamily="34" charset="0"/>
                <a:cs typeface="Arial" panose="020B0604020202020204" pitchFamily="34" charset="0"/>
              </a:rPr>
              <a:t>Prof.sse</a:t>
            </a:r>
            <a:r>
              <a:rPr lang="it-IT" sz="1700" dirty="0">
                <a:solidFill>
                  <a:schemeClr val="tx1"/>
                </a:solidFill>
                <a:latin typeface="Arial" panose="020B0604020202020204" pitchFamily="34" charset="0"/>
                <a:cs typeface="Arial" panose="020B0604020202020204" pitchFamily="34" charset="0"/>
              </a:rPr>
              <a:t>:</a:t>
            </a:r>
          </a:p>
          <a:p>
            <a:pPr marL="0" indent="0" algn="just">
              <a:buNone/>
              <a:defRPr/>
            </a:pPr>
            <a:r>
              <a:rPr lang="it-IT" sz="1700" dirty="0">
                <a:solidFill>
                  <a:schemeClr val="tx1"/>
                </a:solidFill>
                <a:latin typeface="Arial" panose="020B0604020202020204" pitchFamily="34" charset="0"/>
                <a:cs typeface="Arial" panose="020B0604020202020204" pitchFamily="34" charset="0"/>
              </a:rPr>
              <a:t>Redavid A., Referente CTI Osimo</a:t>
            </a:r>
          </a:p>
          <a:p>
            <a:pPr marL="0" indent="0" algn="just">
              <a:buNone/>
              <a:defRPr/>
            </a:pPr>
            <a:r>
              <a:rPr lang="it-IT" sz="1700" dirty="0" err="1">
                <a:solidFill>
                  <a:schemeClr val="tx1"/>
                </a:solidFill>
                <a:latin typeface="Arial" panose="020B0604020202020204" pitchFamily="34" charset="0"/>
                <a:cs typeface="Arial" panose="020B0604020202020204" pitchFamily="34" charset="0"/>
              </a:rPr>
              <a:t>Tasco</a:t>
            </a:r>
            <a:r>
              <a:rPr lang="it-IT" sz="1700" dirty="0">
                <a:solidFill>
                  <a:schemeClr val="tx1"/>
                </a:solidFill>
                <a:latin typeface="Arial" panose="020B0604020202020204" pitchFamily="34" charset="0"/>
                <a:cs typeface="Arial" panose="020B0604020202020204" pitchFamily="34" charset="0"/>
              </a:rPr>
              <a:t> A., Referente CTI Falconara Marittima</a:t>
            </a:r>
          </a:p>
          <a:p>
            <a:pPr marL="0" indent="0" algn="just">
              <a:buNone/>
              <a:defRPr/>
            </a:pPr>
            <a:r>
              <a:rPr lang="it-IT" sz="1700" dirty="0">
                <a:solidFill>
                  <a:schemeClr val="tx1"/>
                </a:solidFill>
                <a:latin typeface="Arial" panose="020B0604020202020204" pitchFamily="34" charset="0"/>
                <a:cs typeface="Arial" panose="020B0604020202020204" pitchFamily="34" charset="0"/>
              </a:rPr>
              <a:t>Lombardi E., Referente CTS Falconara Marittima</a:t>
            </a:r>
          </a:p>
          <a:p>
            <a:pPr marL="0" indent="0" algn="just">
              <a:buNone/>
              <a:defRPr/>
            </a:pPr>
            <a:endParaRPr lang="it-IT" sz="2600" dirty="0">
              <a:solidFill>
                <a:schemeClr val="tx1"/>
              </a:solidFill>
              <a:latin typeface="Arial" panose="020B0604020202020204" pitchFamily="34" charset="0"/>
              <a:cs typeface="Arial" panose="020B0604020202020204" pitchFamily="34" charset="0"/>
            </a:endParaRPr>
          </a:p>
          <a:p>
            <a:pPr marL="0" indent="0" algn="r">
              <a:buNone/>
              <a:defRPr/>
            </a:pPr>
            <a:r>
              <a:rPr lang="it-IT" sz="1400" dirty="0">
                <a:solidFill>
                  <a:schemeClr val="tx1"/>
                </a:solidFill>
                <a:latin typeface="Arial" panose="020B0604020202020204" pitchFamily="34" charset="0"/>
                <a:cs typeface="Arial" panose="020B0604020202020204" pitchFamily="34" charset="0"/>
              </a:rPr>
              <a:t>Osimo, 6 settembre 2019</a:t>
            </a:r>
          </a:p>
        </p:txBody>
      </p:sp>
      <p:sp>
        <p:nvSpPr>
          <p:cNvPr id="5" name="Titolo 4">
            <a:extLst>
              <a:ext uri="{FF2B5EF4-FFF2-40B4-BE49-F238E27FC236}">
                <a16:creationId xmlns:a16="http://schemas.microsoft.com/office/drawing/2014/main" id="{09A49F33-26BA-4205-A9C8-F38F6DA00753}"/>
              </a:ext>
            </a:extLst>
          </p:cNvPr>
          <p:cNvSpPr>
            <a:spLocks noGrp="1"/>
          </p:cNvSpPr>
          <p:nvPr>
            <p:ph type="title"/>
          </p:nvPr>
        </p:nvSpPr>
        <p:spPr/>
        <p:txBody>
          <a:bodyPr>
            <a:noAutofit/>
          </a:bodyPr>
          <a:lstStyle/>
          <a:p>
            <a:r>
              <a:rPr lang="it-IT" sz="3600" dirty="0">
                <a:latin typeface="Arial" panose="020B0604020202020204" pitchFamily="34" charset="0"/>
                <a:cs typeface="Arial" panose="020B0604020202020204" pitchFamily="34" charset="0"/>
              </a:rPr>
              <a:t>FINE PRESENTAZIONE</a:t>
            </a:r>
          </a:p>
        </p:txBody>
      </p:sp>
    </p:spTree>
    <p:extLst>
      <p:ext uri="{BB962C8B-B14F-4D97-AF65-F5344CB8AC3E}">
        <p14:creationId xmlns:p14="http://schemas.microsoft.com/office/powerpoint/2010/main" val="3373531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491111"/>
            <a:ext cx="8784976" cy="1470025"/>
          </a:xfrm>
        </p:spPr>
        <p:txBody>
          <a:bodyPr>
            <a:normAutofit/>
          </a:bodyPr>
          <a:lstStyle/>
          <a:p>
            <a:r>
              <a:rPr lang="it-IT" sz="3600" dirty="0">
                <a:latin typeface="Arial" panose="020B0604020202020204" pitchFamily="34" charset="0"/>
                <a:cs typeface="Arial" panose="020B0604020202020204" pitchFamily="34" charset="0"/>
              </a:rPr>
              <a:t>ASPETTI COMUNI ai </a:t>
            </a:r>
            <a:br>
              <a:rPr lang="it-IT" sz="3600" dirty="0">
                <a:latin typeface="Arial" panose="020B0604020202020204" pitchFamily="34" charset="0"/>
                <a:cs typeface="Arial" panose="020B0604020202020204" pitchFamily="34" charset="0"/>
              </a:rPr>
            </a:br>
            <a:r>
              <a:rPr lang="it-IT" sz="3600" dirty="0">
                <a:latin typeface="Arial" panose="020B0604020202020204" pitchFamily="34" charset="0"/>
                <a:cs typeface="Arial" panose="020B0604020202020204" pitchFamily="34" charset="0"/>
              </a:rPr>
              <a:t>METODI DI STUDIO EFFICACI</a:t>
            </a:r>
          </a:p>
        </p:txBody>
      </p:sp>
      <p:sp>
        <p:nvSpPr>
          <p:cNvPr id="3" name="Sottotitolo 2"/>
          <p:cNvSpPr>
            <a:spLocks noGrp="1"/>
          </p:cNvSpPr>
          <p:nvPr>
            <p:ph type="subTitle" idx="1"/>
          </p:nvPr>
        </p:nvSpPr>
        <p:spPr>
          <a:xfrm>
            <a:off x="179512" y="3789040"/>
            <a:ext cx="8784976" cy="2880320"/>
          </a:xfrm>
        </p:spPr>
        <p:txBody>
          <a:bodyPr>
            <a:noAutofit/>
          </a:bodyPr>
          <a:lstStyle/>
          <a:p>
            <a:pPr marL="457200" indent="-457200" algn="just">
              <a:buFont typeface="Wingdings" panose="05000000000000000000" pitchFamily="2" charset="2"/>
              <a:buChar char="Ø"/>
            </a:pPr>
            <a:r>
              <a:rPr lang="it-IT" dirty="0">
                <a:effectLst/>
                <a:latin typeface="Arial" panose="020B0604020202020204" pitchFamily="34" charset="0"/>
                <a:cs typeface="Arial" panose="020B0604020202020204" pitchFamily="34" charset="0"/>
              </a:rPr>
              <a:t>programmare lo studio in anticipo;</a:t>
            </a:r>
          </a:p>
          <a:p>
            <a:pPr marL="457200" indent="-457200" algn="just">
              <a:buFont typeface="Wingdings" panose="05000000000000000000" pitchFamily="2" charset="2"/>
              <a:buChar char="Ø"/>
            </a:pPr>
            <a:r>
              <a:rPr lang="it-IT" dirty="0">
                <a:effectLst/>
                <a:latin typeface="Arial" panose="020B0604020202020204" pitchFamily="34" charset="0"/>
                <a:cs typeface="Arial" panose="020B0604020202020204" pitchFamily="34" charset="0"/>
              </a:rPr>
              <a:t> usare materiale ordinato e di qualità;</a:t>
            </a:r>
          </a:p>
          <a:p>
            <a:pPr marL="457200" indent="-457200" algn="just">
              <a:buFont typeface="Wingdings" panose="05000000000000000000" pitchFamily="2" charset="2"/>
              <a:buChar char="Ø"/>
            </a:pPr>
            <a:r>
              <a:rPr lang="it-IT" dirty="0">
                <a:effectLst/>
                <a:latin typeface="Arial" panose="020B0604020202020204" pitchFamily="34" charset="0"/>
                <a:cs typeface="Arial" panose="020B0604020202020204" pitchFamily="34" charset="0"/>
              </a:rPr>
              <a:t>concentrarsi davvero e non esagerare con i ritmi;</a:t>
            </a:r>
          </a:p>
          <a:p>
            <a:pPr marL="457200" indent="-457200" algn="just">
              <a:buFont typeface="Wingdings" panose="05000000000000000000" pitchFamily="2" charset="2"/>
              <a:buChar char="Ø"/>
            </a:pPr>
            <a:r>
              <a:rPr lang="it-IT" dirty="0">
                <a:effectLst/>
                <a:latin typeface="Arial" panose="020B0604020202020204" pitchFamily="34" charset="0"/>
                <a:cs typeface="Arial" panose="020B0604020202020204" pitchFamily="34" charset="0"/>
              </a:rPr>
              <a:t>rilassandosi quando necessario.</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7798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74561B-4A10-4066-9BAD-97110A04F2EA}"/>
              </a:ext>
            </a:extLst>
          </p:cNvPr>
          <p:cNvSpPr>
            <a:spLocks noGrp="1"/>
          </p:cNvSpPr>
          <p:nvPr>
            <p:ph type="title"/>
          </p:nvPr>
        </p:nvSpPr>
        <p:spPr>
          <a:xfrm>
            <a:off x="125760" y="19147"/>
            <a:ext cx="8892480" cy="792088"/>
          </a:xfrm>
        </p:spPr>
        <p:txBody>
          <a:bodyPr>
            <a:normAutofit/>
          </a:bodyPr>
          <a:lstStyle/>
          <a:p>
            <a:r>
              <a:rPr lang="it-IT" sz="3200" dirty="0">
                <a:latin typeface="Arial" panose="020B0604020202020204" pitchFamily="34" charset="0"/>
                <a:cs typeface="Arial" panose="020B0604020202020204" pitchFamily="34" charset="0"/>
              </a:rPr>
              <a:t>DIFFERENZE TRA METODI DI STUDIO</a:t>
            </a:r>
          </a:p>
        </p:txBody>
      </p:sp>
      <p:sp>
        <p:nvSpPr>
          <p:cNvPr id="3" name="Segnaposto contenuto 2">
            <a:extLst>
              <a:ext uri="{FF2B5EF4-FFF2-40B4-BE49-F238E27FC236}">
                <a16:creationId xmlns:a16="http://schemas.microsoft.com/office/drawing/2014/main" id="{78253156-73F5-4B97-938F-B7E7DDD8DD3E}"/>
              </a:ext>
            </a:extLst>
          </p:cNvPr>
          <p:cNvSpPr>
            <a:spLocks noGrp="1"/>
          </p:cNvSpPr>
          <p:nvPr>
            <p:ph idx="1"/>
          </p:nvPr>
        </p:nvSpPr>
        <p:spPr>
          <a:xfrm>
            <a:off x="125760" y="2643181"/>
            <a:ext cx="9018240" cy="4026179"/>
          </a:xfrm>
        </p:spPr>
        <p:txBody>
          <a:bodyPr>
            <a:normAutofit fontScale="92500" lnSpcReduction="20000"/>
          </a:bodyPr>
          <a:lstStyle/>
          <a:p>
            <a:pPr marL="0" indent="0">
              <a:buNone/>
            </a:pPr>
            <a:r>
              <a:rPr lang="it-IT" dirty="0">
                <a:latin typeface="Arial" panose="020B0604020202020204" pitchFamily="34" charset="0"/>
                <a:cs typeface="Arial" panose="020B0604020202020204" pitchFamily="34" charset="0"/>
              </a:rPr>
              <a:t>Emergono le differenze tra metodi di studio quando, scendendo nello specifico, si indagano le varie tecniche di </a:t>
            </a:r>
            <a:r>
              <a:rPr lang="it-IT" b="1" dirty="0">
                <a:solidFill>
                  <a:schemeClr val="tx1"/>
                </a:solidFill>
                <a:effectLst/>
                <a:latin typeface="Arial" panose="020B0604020202020204" pitchFamily="34" charset="0"/>
                <a:cs typeface="Arial" panose="020B0604020202020204" pitchFamily="34" charset="0"/>
              </a:rPr>
              <a:t>raccolta, selezione, memorizzazione e comprensione delle nozioni </a:t>
            </a:r>
            <a:r>
              <a:rPr lang="it-IT" dirty="0">
                <a:effectLst/>
                <a:latin typeface="Arial" panose="020B0604020202020204" pitchFamily="34" charset="0"/>
                <a:cs typeface="Arial" panose="020B0604020202020204" pitchFamily="34" charset="0"/>
              </a:rPr>
              <a:t>richieste per un esame, una interrogazione, una verifica….</a:t>
            </a:r>
          </a:p>
          <a:p>
            <a:pPr marL="0" indent="0">
              <a:buNone/>
            </a:pPr>
            <a:r>
              <a:rPr lang="it-IT" dirty="0">
                <a:effectLst/>
                <a:latin typeface="Arial" panose="020B0604020202020204" pitchFamily="34" charset="0"/>
                <a:cs typeface="Arial" panose="020B0604020202020204" pitchFamily="34" charset="0"/>
              </a:rPr>
              <a:t>Ognuno si trova meglio con </a:t>
            </a:r>
            <a:r>
              <a:rPr lang="it-IT" b="1" u="sng" dirty="0">
                <a:solidFill>
                  <a:srgbClr val="FF0000"/>
                </a:solidFill>
                <a:effectLst/>
                <a:latin typeface="Arial" panose="020B0604020202020204" pitchFamily="34" charset="0"/>
                <a:cs typeface="Arial" panose="020B0604020202020204" pitchFamily="34" charset="0"/>
              </a:rPr>
              <a:t>combinazioni diverse di queste tecniche</a:t>
            </a:r>
            <a:r>
              <a:rPr lang="it-IT" dirty="0">
                <a:effectLst/>
                <a:latin typeface="Arial" panose="020B0604020202020204" pitchFamily="34" charset="0"/>
                <a:cs typeface="Arial" panose="020B0604020202020204" pitchFamily="34" charset="0"/>
              </a:rPr>
              <a:t>….è necessario riuscire </a:t>
            </a:r>
            <a:r>
              <a:rPr lang="it-IT" b="1" dirty="0">
                <a:effectLst/>
                <a:latin typeface="Arial" panose="020B0604020202020204" pitchFamily="34" charset="0"/>
                <a:cs typeface="Arial" panose="020B0604020202020204" pitchFamily="34" charset="0"/>
              </a:rPr>
              <a:t>ad essere flessibili</a:t>
            </a:r>
            <a:r>
              <a:rPr lang="it-IT" dirty="0">
                <a:effectLst/>
                <a:latin typeface="Arial" panose="020B0604020202020204" pitchFamily="34" charset="0"/>
                <a:cs typeface="Arial" panose="020B0604020202020204" pitchFamily="34" charset="0"/>
              </a:rPr>
              <a:t>, cioè adottare combinazioni diverse a seconda del tipo di esame o prova da sostenere.</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196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C74561B-4A10-4066-9BAD-97110A04F2EA}"/>
              </a:ext>
            </a:extLst>
          </p:cNvPr>
          <p:cNvSpPr>
            <a:spLocks noGrp="1"/>
          </p:cNvSpPr>
          <p:nvPr>
            <p:ph type="title"/>
          </p:nvPr>
        </p:nvSpPr>
        <p:spPr>
          <a:xfrm>
            <a:off x="125760" y="19147"/>
            <a:ext cx="8892480" cy="792088"/>
          </a:xfrm>
        </p:spPr>
        <p:txBody>
          <a:bodyPr>
            <a:normAutofit/>
          </a:bodyPr>
          <a:lstStyle/>
          <a:p>
            <a:r>
              <a:rPr lang="it-IT" sz="3200" dirty="0">
                <a:latin typeface="Arial" panose="020B0604020202020204" pitchFamily="34" charset="0"/>
                <a:cs typeface="Arial" panose="020B0604020202020204" pitchFamily="34" charset="0"/>
              </a:rPr>
              <a:t>EVOLUZIONE DEL METODO DI STUDIO</a:t>
            </a:r>
          </a:p>
        </p:txBody>
      </p:sp>
      <p:sp>
        <p:nvSpPr>
          <p:cNvPr id="3" name="Segnaposto contenuto 2">
            <a:extLst>
              <a:ext uri="{FF2B5EF4-FFF2-40B4-BE49-F238E27FC236}">
                <a16:creationId xmlns:a16="http://schemas.microsoft.com/office/drawing/2014/main" id="{78253156-73F5-4B97-938F-B7E7DDD8DD3E}"/>
              </a:ext>
            </a:extLst>
          </p:cNvPr>
          <p:cNvSpPr>
            <a:spLocks noGrp="1"/>
          </p:cNvSpPr>
          <p:nvPr>
            <p:ph idx="1"/>
          </p:nvPr>
        </p:nvSpPr>
        <p:spPr>
          <a:xfrm>
            <a:off x="251520" y="2643182"/>
            <a:ext cx="8640960" cy="4026178"/>
          </a:xfrm>
        </p:spPr>
        <p:txBody>
          <a:bodyPr>
            <a:normAutofit fontScale="92500" lnSpcReduction="20000"/>
          </a:bodyPr>
          <a:lstStyle/>
          <a:p>
            <a:pPr marL="0" indent="0">
              <a:buNone/>
            </a:pPr>
            <a:r>
              <a:rPr lang="it-IT" dirty="0">
                <a:effectLst/>
                <a:latin typeface="Arial" panose="020B0604020202020204" pitchFamily="34" charset="0"/>
                <a:cs typeface="Arial" panose="020B0604020202020204" pitchFamily="34" charset="0"/>
              </a:rPr>
              <a:t>Nel corso della nostra carriera scolastica i nostri metodi di studio si sono evoluti nel tempo, da più semplici ad altri più complessi o comunque più maturi. </a:t>
            </a:r>
          </a:p>
          <a:p>
            <a:pPr marL="0" indent="0">
              <a:buNone/>
            </a:pPr>
            <a:r>
              <a:rPr lang="it-IT" b="1" dirty="0">
                <a:solidFill>
                  <a:srgbClr val="FF0000"/>
                </a:solidFill>
                <a:effectLst/>
                <a:latin typeface="Arial" panose="020B0604020202020204" pitchFamily="34" charset="0"/>
                <a:cs typeface="Arial" panose="020B0604020202020204" pitchFamily="34" charset="0"/>
              </a:rPr>
              <a:t>Ognuno trova il metodo di studio più adatto secondo tempistiche diverse</a:t>
            </a:r>
            <a:r>
              <a:rPr lang="it-IT" dirty="0">
                <a:effectLst/>
                <a:latin typeface="Arial" panose="020B0604020202020204" pitchFamily="34" charset="0"/>
                <a:cs typeface="Arial" panose="020B0604020202020204" pitchFamily="34" charset="0"/>
              </a:rPr>
              <a:t>: c’è chi lo trova fin dalle elementari, chi lo matura in seguito, chi arriva all’università senza averlo ancora trovato. </a:t>
            </a:r>
          </a:p>
          <a:p>
            <a:pPr marL="0" indent="0">
              <a:buNone/>
            </a:pPr>
            <a:r>
              <a:rPr lang="it-IT" dirty="0">
                <a:effectLst/>
                <a:latin typeface="Arial" panose="020B0604020202020204" pitchFamily="34" charset="0"/>
                <a:cs typeface="Arial" panose="020B0604020202020204" pitchFamily="34" charset="0"/>
              </a:rPr>
              <a:t>Ma non è mai troppo tardi, siamo sempre in tempo per imparare!</a:t>
            </a: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2312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9512" y="2643182"/>
            <a:ext cx="8784976" cy="1470025"/>
          </a:xfrm>
        </p:spPr>
        <p:txBody>
          <a:bodyPr>
            <a:normAutofit/>
          </a:bodyPr>
          <a:lstStyle/>
          <a:p>
            <a:r>
              <a:rPr lang="it-IT" dirty="0">
                <a:latin typeface="Arial" panose="020B0604020202020204" pitchFamily="34" charset="0"/>
                <a:cs typeface="Arial" panose="020B0604020202020204" pitchFamily="34" charset="0"/>
              </a:rPr>
              <a:t>Quattro aspetti fondamentali nel processo di apprendimento </a:t>
            </a:r>
            <a:endParaRPr lang="it-IT" dirty="0"/>
          </a:p>
        </p:txBody>
      </p:sp>
      <p:sp>
        <p:nvSpPr>
          <p:cNvPr id="3" name="Sottotitolo 2"/>
          <p:cNvSpPr>
            <a:spLocks noGrp="1"/>
          </p:cNvSpPr>
          <p:nvPr>
            <p:ph type="subTitle" idx="1"/>
          </p:nvPr>
        </p:nvSpPr>
        <p:spPr>
          <a:xfrm>
            <a:off x="2195736" y="4293096"/>
            <a:ext cx="5112568" cy="2160240"/>
          </a:xfrm>
        </p:spPr>
        <p:txBody>
          <a:bodyPr>
            <a:normAutofit fontScale="92500" lnSpcReduction="10000"/>
          </a:bodyPr>
          <a:lstStyle/>
          <a:p>
            <a:pPr marL="514350" indent="-514350" algn="just">
              <a:buAutoNum type="arabicPeriod"/>
            </a:pPr>
            <a:r>
              <a:rPr lang="it-IT" dirty="0">
                <a:latin typeface="Arial" panose="020B0604020202020204" pitchFamily="34" charset="0"/>
                <a:cs typeface="Arial" panose="020B0604020202020204" pitchFamily="34" charset="0"/>
              </a:rPr>
              <a:t>Motivazione</a:t>
            </a:r>
          </a:p>
          <a:p>
            <a:pPr marL="514350" indent="-514350" algn="just">
              <a:buAutoNum type="arabicPeriod"/>
            </a:pPr>
            <a:r>
              <a:rPr lang="it-IT" dirty="0">
                <a:latin typeface="Arial" panose="020B0604020202020204" pitchFamily="34" charset="0"/>
                <a:cs typeface="Arial" panose="020B0604020202020204" pitchFamily="34" charset="0"/>
              </a:rPr>
              <a:t>Autostima</a:t>
            </a:r>
          </a:p>
          <a:p>
            <a:pPr marL="514350" indent="-514350" algn="just">
              <a:buAutoNum type="arabicPeriod"/>
            </a:pPr>
            <a:r>
              <a:rPr lang="it-IT" dirty="0">
                <a:latin typeface="Arial" panose="020B0604020202020204" pitchFamily="34" charset="0"/>
                <a:cs typeface="Arial" panose="020B0604020202020204" pitchFamily="34" charset="0"/>
              </a:rPr>
              <a:t>Metodo</a:t>
            </a:r>
          </a:p>
          <a:p>
            <a:pPr marL="514350" indent="-514350" algn="just">
              <a:buAutoNum type="arabicPeriod"/>
            </a:pPr>
            <a:r>
              <a:rPr lang="it-IT" dirty="0">
                <a:latin typeface="Arial" panose="020B0604020202020204" pitchFamily="34" charset="0"/>
                <a:cs typeface="Arial" panose="020B0604020202020204" pitchFamily="34" charset="0"/>
              </a:rPr>
              <a:t>Comunicazione</a:t>
            </a:r>
          </a:p>
          <a:p>
            <a:pPr marL="514350" indent="-514350">
              <a:buAutoNum type="arabicPeriod"/>
            </a:pPr>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556843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ECFB0DD-2373-4703-9860-E5030F0059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Modello struttura (tema arte)</Template>
  <TotalTime>0</TotalTime>
  <Words>2452</Words>
  <Application>Microsoft Office PowerPoint</Application>
  <PresentationFormat>Presentazione su schermo (4:3)</PresentationFormat>
  <Paragraphs>213</Paragraphs>
  <Slides>51</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51</vt:i4>
      </vt:variant>
    </vt:vector>
  </HeadingPairs>
  <TitlesOfParts>
    <vt:vector size="58" baseType="lpstr">
      <vt:lpstr>Arial</vt:lpstr>
      <vt:lpstr>Brush Script MT</vt:lpstr>
      <vt:lpstr>Calibri</vt:lpstr>
      <vt:lpstr>Comic Sans MS</vt:lpstr>
      <vt:lpstr>Courier New</vt:lpstr>
      <vt:lpstr>Wingdings</vt:lpstr>
      <vt:lpstr>Tema di Office</vt:lpstr>
      <vt:lpstr>IL METODO DI STUDIO </vt:lpstr>
      <vt:lpstr>INDICE ARGOMENTI</vt:lpstr>
      <vt:lpstr>IL METODO DI STUDIO </vt:lpstr>
      <vt:lpstr>IL METODO DI STUDIO </vt:lpstr>
      <vt:lpstr> IL METODO DI STUDIO E’….</vt:lpstr>
      <vt:lpstr>ASPETTI COMUNI ai  METODI DI STUDIO EFFICACI</vt:lpstr>
      <vt:lpstr>DIFFERENZE TRA METODI DI STUDIO</vt:lpstr>
      <vt:lpstr>EVOLUZIONE DEL METODO DI STUDIO</vt:lpstr>
      <vt:lpstr>Quattro aspetti fondamentali nel processo di apprendimento </vt:lpstr>
      <vt:lpstr>1. LA MOTIVAZIONE</vt:lpstr>
      <vt:lpstr>LA MOTIVAZIONE E’….</vt:lpstr>
      <vt:lpstr>LA MOTIVAZIONE ….</vt:lpstr>
      <vt:lpstr>2. AUTOSTIMA</vt:lpstr>
      <vt:lpstr>L’ AUTOSTIMA E’….</vt:lpstr>
      <vt:lpstr>L’ ECCESSO DI AUTOSTIMA </vt:lpstr>
      <vt:lpstr>IL DIFETTO DI AUTOSTIMA </vt:lpstr>
      <vt:lpstr>IL DIFETTO DI AUTOSTIMA </vt:lpstr>
      <vt:lpstr>Il Circolo Vizioso della BASSA AUTOSTIMA </vt:lpstr>
      <vt:lpstr>L’AUTOSTIMA IDEALE</vt:lpstr>
      <vt:lpstr>3. METODO</vt:lpstr>
      <vt:lpstr>3.1. GESTIRE I TEMPI DELLO STUDIO</vt:lpstr>
      <vt:lpstr>3.2. IL LUOGO DI STUDIO</vt:lpstr>
      <vt:lpstr>3.3. LO STUDIO DI GRUPPO</vt:lpstr>
      <vt:lpstr>3.4. PRENDERE APPUNTI</vt:lpstr>
      <vt:lpstr>COME PRENDERE APPUNTI</vt:lpstr>
      <vt:lpstr>3.5. STUDIARE A CASA</vt:lpstr>
      <vt:lpstr>3.6. SE FACCIO IMPARO</vt:lpstr>
      <vt:lpstr>GRAFICIZZARE I SAPERI</vt:lpstr>
      <vt:lpstr>4. COMUNICAZIONE</vt:lpstr>
      <vt:lpstr> COMUNICARE</vt:lpstr>
      <vt:lpstr> LA COMUNICAZIONE EFFICACE</vt:lpstr>
      <vt:lpstr> IL METODO DI STUDIO IN 10 PASSI</vt:lpstr>
      <vt:lpstr> 1° PASSO</vt:lpstr>
      <vt:lpstr> 2° PASSO</vt:lpstr>
      <vt:lpstr> 3° PASSO</vt:lpstr>
      <vt:lpstr> 4° PASSO</vt:lpstr>
      <vt:lpstr> 5° PASSO</vt:lpstr>
      <vt:lpstr> 6° PASSO</vt:lpstr>
      <vt:lpstr> 7° PASSO</vt:lpstr>
      <vt:lpstr> 8° PASSO</vt:lpstr>
      <vt:lpstr> 9° PASSO</vt:lpstr>
      <vt:lpstr> 10° PASSO</vt:lpstr>
      <vt:lpstr> COME SI LAVORA sul METODO DI STUDIO</vt:lpstr>
      <vt:lpstr> INDICAZIONI per il METODO DI STUDIO</vt:lpstr>
      <vt:lpstr> INDICAZIONI per il METODO DI STUDIO</vt:lpstr>
      <vt:lpstr> INDICAZIONI per il METODO DI STUDIO</vt:lpstr>
      <vt:lpstr> INDICAZIONI per il METODO DI STUDIO</vt:lpstr>
      <vt:lpstr> AVVERTENZE IN PRESENZA DI DISPRASSIE</vt:lpstr>
      <vt:lpstr> AVVERTENZE IN PRESENZA DI DISPRASSIE</vt:lpstr>
      <vt:lpstr> AVVERTENZE IN PRESENZA DI DISPRASSIE</vt:lpstr>
      <vt:lpstr>FINE PRESENTAZIONE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METODO DI STUDIO </dc:title>
  <dc:creator>Antonia Redavid</dc:creator>
  <cp:keywords/>
  <cp:lastModifiedBy>Antonia Redavid</cp:lastModifiedBy>
  <cp:revision>31</cp:revision>
  <dcterms:created xsi:type="dcterms:W3CDTF">2019-09-03T08:02:29Z</dcterms:created>
  <dcterms:modified xsi:type="dcterms:W3CDTF">2019-09-06T09:17:58Z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TC102307399990</vt:lpwstr>
  </property>
</Properties>
</file>